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0" r:id="rId3"/>
    <p:sldId id="257" r:id="rId4"/>
    <p:sldId id="258" r:id="rId5"/>
    <p:sldId id="259" r:id="rId6"/>
    <p:sldId id="261" r:id="rId7"/>
    <p:sldId id="265" r:id="rId8"/>
    <p:sldId id="262" r:id="rId9"/>
    <p:sldId id="264" r:id="rId10"/>
    <p:sldId id="266" r:id="rId11"/>
    <p:sldId id="267" r:id="rId12"/>
    <p:sldId id="263" r:id="rId13"/>
    <p:sldId id="273" r:id="rId14"/>
    <p:sldId id="268" r:id="rId15"/>
    <p:sldId id="269" r:id="rId16"/>
    <p:sldId id="270" r:id="rId17"/>
    <p:sldId id="271" r:id="rId1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90"/>
    <p:restoredTop sz="94577"/>
  </p:normalViewPr>
  <p:slideViewPr>
    <p:cSldViewPr snapToGrid="0">
      <p:cViewPr varScale="1">
        <p:scale>
          <a:sx n="116" d="100"/>
          <a:sy n="116"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C8030-6886-B148-8AEC-E72881ACBFFC}" type="datetimeFigureOut">
              <a:rPr lang="en-IL" smtClean="0"/>
              <a:t>03/03/2025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46169-EF86-E945-8338-41128747A310}" type="slidenum">
              <a:rPr lang="en-IL" smtClean="0"/>
              <a:t>‹#›</a:t>
            </a:fld>
            <a:endParaRPr lang="en-IL"/>
          </a:p>
        </p:txBody>
      </p:sp>
    </p:spTree>
    <p:extLst>
      <p:ext uri="{BB962C8B-B14F-4D97-AF65-F5344CB8AC3E}">
        <p14:creationId xmlns:p14="http://schemas.microsoft.com/office/powerpoint/2010/main" val="3630587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CF646169-EF86-E945-8338-41128747A310}" type="slidenum">
              <a:rPr lang="en-IL" smtClean="0"/>
              <a:t>5</a:t>
            </a:fld>
            <a:endParaRPr lang="en-IL"/>
          </a:p>
        </p:txBody>
      </p:sp>
    </p:spTree>
    <p:extLst>
      <p:ext uri="{BB962C8B-B14F-4D97-AF65-F5344CB8AC3E}">
        <p14:creationId xmlns:p14="http://schemas.microsoft.com/office/powerpoint/2010/main" val="39621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2ED8-AE06-9010-1CE9-E2D8050903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7603FAB3-D6FB-AD10-2A76-08FAB9E4D3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8C28F418-6FCE-4DFC-CE64-96EF4EEEF7DA}"/>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17A215E4-C470-B597-D8A1-3A1F3BF75C7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3F8731C-965A-EA30-49B4-0A062A411851}"/>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525881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8235-4246-E4E3-3AC0-74BF2704D6CE}"/>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29FEB44-7C81-BF49-0B34-8B19CF23D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9B80329-7BD3-7F2F-F5AF-C018C2BDEBDA}"/>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DB5EDA16-CB34-3188-A27C-CA0C84D6535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FACC2EC-0B53-F0E7-49A5-4063BDEFE64E}"/>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2337236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5AB267-D700-8865-DA59-429759BCCA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C867284-94A1-B858-8EAF-9FF403C961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9305016-0E71-4D17-FE93-7E7553C61511}"/>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2697F973-F783-AFEE-AD6A-16A135A8E41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15E58A4-9B71-0AA9-3647-062A14764141}"/>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284755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78DF-443C-18BF-417F-558A0E7EB40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47625CC-C4E4-BB8A-218E-62FF9BA3D9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2406BB6-89EF-931D-FD92-1BE37264DEAC}"/>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FAB3EF8C-7A9C-CF74-5499-E4E2301220E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3DAB620-CF11-35D7-5FA6-6F3CBB642434}"/>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151975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FFB8-DCDF-DB9A-9551-9B24312263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E1D481C1-B677-7610-5A27-BC4AE6B7A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7654CB-2711-F52E-603F-41C97B57EFB4}"/>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BED86784-5101-BF60-84CD-16F8EA70D1D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D1F659F-0933-16DC-DC34-4ACE69379A2D}"/>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3523770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D9B8-EFD2-1560-E582-A56987CB0B3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06D70F8-04C8-A774-6936-2D0D53264E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5FB80BA8-8BD9-FA26-1751-E519E9A93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500D771-6A04-CC26-6063-7B5A1144375A}"/>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6" name="Footer Placeholder 5">
            <a:extLst>
              <a:ext uri="{FF2B5EF4-FFF2-40B4-BE49-F238E27FC236}">
                <a16:creationId xmlns:a16="http://schemas.microsoft.com/office/drawing/2014/main" id="{BF5A81AB-2AAC-67DE-F6CB-A58711CC50B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05724E5-AEFD-E288-7B6C-91BFD4647E17}"/>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4609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1D7A-3FCB-42D9-922F-74C65AA167E5}"/>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BD9F838-1281-B127-7EF2-0BC2784EB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3DF825-64EB-2D51-7B69-305D41EF5B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14C70411-ED87-2633-72F2-C5E5ABF09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E25CEF-BD4D-15EC-F0E5-16E90EE182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A49F5ADF-45F1-639D-FF3A-33D7535F2713}"/>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8" name="Footer Placeholder 7">
            <a:extLst>
              <a:ext uri="{FF2B5EF4-FFF2-40B4-BE49-F238E27FC236}">
                <a16:creationId xmlns:a16="http://schemas.microsoft.com/office/drawing/2014/main" id="{9C281298-5B1F-A420-D567-640ECAB9885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FCF7772B-4EB9-B257-8E39-CDBE3C68CE85}"/>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67279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8949-17B7-7C27-6E7F-DC948DA31AF8}"/>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B77B7DA2-B0C7-1129-9EF7-D99C153F8D8B}"/>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4" name="Footer Placeholder 3">
            <a:extLst>
              <a:ext uri="{FF2B5EF4-FFF2-40B4-BE49-F238E27FC236}">
                <a16:creationId xmlns:a16="http://schemas.microsoft.com/office/drawing/2014/main" id="{7B7A3DAD-D19B-F87A-B805-212533784655}"/>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F544092-1E71-D35F-2097-EE365472FDF3}"/>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34281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D2E8D-D0D8-BE9D-9560-E3D775B4B2F8}"/>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3" name="Footer Placeholder 2">
            <a:extLst>
              <a:ext uri="{FF2B5EF4-FFF2-40B4-BE49-F238E27FC236}">
                <a16:creationId xmlns:a16="http://schemas.microsoft.com/office/drawing/2014/main" id="{CF3784A2-D582-CE1A-7D95-E4DEFD7C4AE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C1CBBE7A-1C8D-824C-656A-59AD7FE5AFF5}"/>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421290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0F19-1F08-D61E-3B8E-C9E0FA88E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639C5676-7384-0111-7FA9-6E450FFA8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421EBB2-0972-E7C1-5DC5-42A98AF2F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70F1FA-651B-923D-0267-A9FD4ECB160C}"/>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6" name="Footer Placeholder 5">
            <a:extLst>
              <a:ext uri="{FF2B5EF4-FFF2-40B4-BE49-F238E27FC236}">
                <a16:creationId xmlns:a16="http://schemas.microsoft.com/office/drawing/2014/main" id="{850853F0-4C3B-52C0-457A-327F777810B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AA4C803-87C6-085A-5C80-76982AC0B8E5}"/>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127591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887A-3EC2-ADE0-588C-35B5D73BB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4C2E4FA-4E58-C497-08A2-DF2F2D30F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473648E6-BA3A-68F5-6123-D4789F9F5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B6379-7CBF-6BCF-A06E-731720583E67}"/>
              </a:ext>
            </a:extLst>
          </p:cNvPr>
          <p:cNvSpPr>
            <a:spLocks noGrp="1"/>
          </p:cNvSpPr>
          <p:nvPr>
            <p:ph type="dt" sz="half" idx="10"/>
          </p:nvPr>
        </p:nvSpPr>
        <p:spPr/>
        <p:txBody>
          <a:bodyPr/>
          <a:lstStyle/>
          <a:p>
            <a:fld id="{4FA12748-CAFE-D147-A801-E290EE9191D6}" type="datetimeFigureOut">
              <a:rPr lang="en-IL" smtClean="0"/>
              <a:t>03/03/2025</a:t>
            </a:fld>
            <a:endParaRPr lang="en-IL"/>
          </a:p>
        </p:txBody>
      </p:sp>
      <p:sp>
        <p:nvSpPr>
          <p:cNvPr id="6" name="Footer Placeholder 5">
            <a:extLst>
              <a:ext uri="{FF2B5EF4-FFF2-40B4-BE49-F238E27FC236}">
                <a16:creationId xmlns:a16="http://schemas.microsoft.com/office/drawing/2014/main" id="{7F40E0E2-1CCC-57D0-B259-251791E57BA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D9F0E6B-EE7A-3A4A-1D4A-80A6125BE1B9}"/>
              </a:ext>
            </a:extLst>
          </p:cNvPr>
          <p:cNvSpPr>
            <a:spLocks noGrp="1"/>
          </p:cNvSpPr>
          <p:nvPr>
            <p:ph type="sldNum" sz="quarter" idx="12"/>
          </p:nvPr>
        </p:nvSpPr>
        <p:spPr/>
        <p:txBody>
          <a:bodyPr/>
          <a:lstStyle/>
          <a:p>
            <a:fld id="{D8CECCE9-7BF8-524B-B357-57FAF8F28B47}" type="slidenum">
              <a:rPr lang="en-IL" smtClean="0"/>
              <a:t>‹#›</a:t>
            </a:fld>
            <a:endParaRPr lang="en-IL"/>
          </a:p>
        </p:txBody>
      </p:sp>
    </p:spTree>
    <p:extLst>
      <p:ext uri="{BB962C8B-B14F-4D97-AF65-F5344CB8AC3E}">
        <p14:creationId xmlns:p14="http://schemas.microsoft.com/office/powerpoint/2010/main" val="360248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29EC88-8E62-4CFA-1769-76E637C88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09D4AB6-A0B8-D457-DABA-1074CCF31F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4125546-F311-17F9-4DDF-5D8D18AED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12748-CAFE-D147-A801-E290EE9191D6}" type="datetimeFigureOut">
              <a:rPr lang="en-IL" smtClean="0"/>
              <a:t>03/03/2025</a:t>
            </a:fld>
            <a:endParaRPr lang="en-IL"/>
          </a:p>
        </p:txBody>
      </p:sp>
      <p:sp>
        <p:nvSpPr>
          <p:cNvPr id="5" name="Footer Placeholder 4">
            <a:extLst>
              <a:ext uri="{FF2B5EF4-FFF2-40B4-BE49-F238E27FC236}">
                <a16:creationId xmlns:a16="http://schemas.microsoft.com/office/drawing/2014/main" id="{D8032753-5C4D-DA16-5205-4B661097E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CA942D91-6FD1-2770-2FC2-AC63869B80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ECCE9-7BF8-524B-B357-57FAF8F28B47}" type="slidenum">
              <a:rPr lang="en-IL" smtClean="0"/>
              <a:t>‹#›</a:t>
            </a:fld>
            <a:endParaRPr lang="en-IL"/>
          </a:p>
        </p:txBody>
      </p:sp>
    </p:spTree>
    <p:extLst>
      <p:ext uri="{BB962C8B-B14F-4D97-AF65-F5344CB8AC3E}">
        <p14:creationId xmlns:p14="http://schemas.microsoft.com/office/powerpoint/2010/main" val="427871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jB0KbrTWOr8"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pPr algn="ctr" defTabSz="914400" rtl="1" eaLnBrk="1" latinLnBrk="0" hangingPunct="1">
              <a:lnSpc>
                <a:spcPct val="90000"/>
              </a:lnSpc>
              <a:spcBef>
                <a:spcPct val="0"/>
              </a:spcBef>
              <a:buNone/>
            </a:pPr>
            <a:r>
              <a:rPr lang="en-US" dirty="0">
                <a:solidFill>
                  <a:srgbClr val="FFFFFF"/>
                </a:solidFill>
                <a:cs typeface="+mn-cs"/>
              </a:rPr>
              <a:t>Forest Protector</a:t>
            </a:r>
            <a:endParaRPr lang="en-IL" dirty="0">
              <a:solidFill>
                <a:srgbClr val="FFFFFF"/>
              </a:solidFill>
              <a:cs typeface="+mn-cs"/>
            </a:endParaRPr>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1129588"/>
            <a:ext cx="12014522" cy="5601091"/>
          </a:xfrm>
        </p:spPr>
        <p:txBody>
          <a:bodyPr>
            <a:normAutofit/>
          </a:bodyPr>
          <a:lstStyle/>
          <a:p>
            <a:pPr algn="r" defTabSz="914400" rtl="1" eaLnBrk="1" latinLnBrk="0" hangingPunct="1">
              <a:lnSpc>
                <a:spcPct val="90000"/>
              </a:lnSpc>
              <a:spcBef>
                <a:spcPts val="1000"/>
              </a:spcBef>
            </a:pPr>
            <a:endParaRPr lang="he-IL" dirty="0">
              <a:solidFill>
                <a:srgbClr val="FFFFFF"/>
              </a:solidFill>
            </a:endParaRPr>
          </a:p>
          <a:p>
            <a:pPr marL="457200" indent="-457200" algn="r" defTabSz="914400" rtl="1" eaLnBrk="1" latinLnBrk="0" hangingPunct="1">
              <a:lnSpc>
                <a:spcPct val="90000"/>
              </a:lnSpc>
              <a:spcBef>
                <a:spcPts val="1000"/>
              </a:spcBef>
              <a:buFont typeface="Arial" panose="020B0604020202020204" pitchFamily="34" charset="0"/>
              <a:buChar char="•"/>
            </a:pPr>
            <a:r>
              <a:rPr lang="en-US" dirty="0">
                <a:hlinkClick r:id="rId3"/>
              </a:rPr>
              <a:t>Forest Protector (youtube.com</a:t>
            </a:r>
            <a:r>
              <a:rPr lang="en-US" dirty="0">
                <a:hlinkClick r:id="rId3"/>
              </a:rPr>
              <a:t>)</a:t>
            </a:r>
            <a:endParaRPr lang="en-US" dirty="0"/>
          </a:p>
        </p:txBody>
      </p:sp>
    </p:spTree>
    <p:extLst>
      <p:ext uri="{BB962C8B-B14F-4D97-AF65-F5344CB8AC3E}">
        <p14:creationId xmlns:p14="http://schemas.microsoft.com/office/powerpoint/2010/main" val="5884171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effectLst/>
                <a:latin typeface="Calibri" panose="020F0502020204030204" pitchFamily="34" charset="0"/>
                <a:ea typeface="Calibri" panose="020F0502020204030204" pitchFamily="34" charset="0"/>
                <a:cs typeface="+mn-cs"/>
              </a:rPr>
              <a:t>Collision</a:t>
            </a:r>
            <a:endParaRPr lang="en-IL" sz="4000" dirty="0">
              <a:solidFill>
                <a:srgbClr val="FFFFFF"/>
              </a:solidFill>
              <a:cs typeface="+mn-cs"/>
            </a:endParaRPr>
          </a:p>
        </p:txBody>
      </p:sp>
      <p:pic>
        <p:nvPicPr>
          <p:cNvPr id="7" name="Picture 6" descr="A person standing on a mat&#10;&#10;Description automatically generated">
            <a:extLst>
              <a:ext uri="{FF2B5EF4-FFF2-40B4-BE49-F238E27FC236}">
                <a16:creationId xmlns:a16="http://schemas.microsoft.com/office/drawing/2014/main" id="{4DF2726A-ADB0-2EEE-B4FD-3F543EBAE31C}"/>
              </a:ext>
            </a:extLst>
          </p:cNvPr>
          <p:cNvPicPr>
            <a:picLocks noChangeAspect="1"/>
          </p:cNvPicPr>
          <p:nvPr/>
        </p:nvPicPr>
        <p:blipFill>
          <a:blip r:embed="rId3"/>
          <a:stretch>
            <a:fillRect/>
          </a:stretch>
        </p:blipFill>
        <p:spPr>
          <a:xfrm>
            <a:off x="5657893" y="1414646"/>
            <a:ext cx="4988656" cy="2806119"/>
          </a:xfrm>
          <a:prstGeom prst="rect">
            <a:avLst/>
          </a:prstGeom>
        </p:spPr>
      </p:pic>
      <p:pic>
        <p:nvPicPr>
          <p:cNvPr id="9" name="Picture 8" descr="A person standing in front of a pink and purple room&#10;&#10;Description automatically generated">
            <a:extLst>
              <a:ext uri="{FF2B5EF4-FFF2-40B4-BE49-F238E27FC236}">
                <a16:creationId xmlns:a16="http://schemas.microsoft.com/office/drawing/2014/main" id="{7A110A73-57A8-4D05-F4B0-5D607C060E14}"/>
              </a:ext>
            </a:extLst>
          </p:cNvPr>
          <p:cNvPicPr>
            <a:picLocks noChangeAspect="1"/>
          </p:cNvPicPr>
          <p:nvPr/>
        </p:nvPicPr>
        <p:blipFill>
          <a:blip r:embed="rId4"/>
          <a:stretch>
            <a:fillRect/>
          </a:stretch>
        </p:blipFill>
        <p:spPr>
          <a:xfrm>
            <a:off x="521323" y="1414645"/>
            <a:ext cx="4988656" cy="2806119"/>
          </a:xfrm>
          <a:prstGeom prst="rect">
            <a:avLst/>
          </a:prstGeom>
        </p:spPr>
      </p:pic>
      <p:pic>
        <p:nvPicPr>
          <p:cNvPr id="13" name="Picture 12" descr="A video game screen shot of a forest&#10;&#10;Description automatically generated">
            <a:extLst>
              <a:ext uri="{FF2B5EF4-FFF2-40B4-BE49-F238E27FC236}">
                <a16:creationId xmlns:a16="http://schemas.microsoft.com/office/drawing/2014/main" id="{FF8287D7-FEE4-C58B-9C01-ACCC5F885825}"/>
              </a:ext>
            </a:extLst>
          </p:cNvPr>
          <p:cNvPicPr>
            <a:picLocks noChangeAspect="1"/>
          </p:cNvPicPr>
          <p:nvPr/>
        </p:nvPicPr>
        <p:blipFill rotWithShape="1">
          <a:blip r:embed="rId5"/>
          <a:srcRect l="31643" t="31920" r="21153"/>
          <a:stretch/>
        </p:blipFill>
        <p:spPr>
          <a:xfrm>
            <a:off x="4658627" y="4309967"/>
            <a:ext cx="2983833" cy="2420712"/>
          </a:xfrm>
          <a:prstGeom prst="rect">
            <a:avLst/>
          </a:prstGeom>
        </p:spPr>
      </p:pic>
      <p:sp>
        <p:nvSpPr>
          <p:cNvPr id="14" name="TextBox 13">
            <a:extLst>
              <a:ext uri="{FF2B5EF4-FFF2-40B4-BE49-F238E27FC236}">
                <a16:creationId xmlns:a16="http://schemas.microsoft.com/office/drawing/2014/main" id="{BE068993-33D5-9E92-E56A-C838FFAB6FF7}"/>
              </a:ext>
            </a:extLst>
          </p:cNvPr>
          <p:cNvSpPr txBox="1"/>
          <p:nvPr/>
        </p:nvSpPr>
        <p:spPr>
          <a:xfrm>
            <a:off x="8622792" y="5258688"/>
            <a:ext cx="1840877" cy="369332"/>
          </a:xfrm>
          <a:prstGeom prst="rect">
            <a:avLst/>
          </a:prstGeom>
          <a:noFill/>
        </p:spPr>
        <p:txBody>
          <a:bodyPr wrap="square" rtlCol="0">
            <a:spAutoFit/>
          </a:bodyPr>
          <a:lstStyle/>
          <a:p>
            <a:r>
              <a:rPr lang="en-US" dirty="0"/>
              <a:t>Throw a ball</a:t>
            </a:r>
            <a:endParaRPr lang="en-IL" dirty="0"/>
          </a:p>
        </p:txBody>
      </p:sp>
      <p:sp>
        <p:nvSpPr>
          <p:cNvPr id="15" name="TextBox 14">
            <a:extLst>
              <a:ext uri="{FF2B5EF4-FFF2-40B4-BE49-F238E27FC236}">
                <a16:creationId xmlns:a16="http://schemas.microsoft.com/office/drawing/2014/main" id="{7F667BE4-B8B2-22BB-852A-396C11199438}"/>
              </a:ext>
            </a:extLst>
          </p:cNvPr>
          <p:cNvSpPr txBox="1"/>
          <p:nvPr/>
        </p:nvSpPr>
        <p:spPr>
          <a:xfrm>
            <a:off x="3817006" y="1657159"/>
            <a:ext cx="1840877" cy="369332"/>
          </a:xfrm>
          <a:prstGeom prst="rect">
            <a:avLst/>
          </a:prstGeom>
          <a:noFill/>
        </p:spPr>
        <p:txBody>
          <a:bodyPr wrap="square" rtlCol="0">
            <a:spAutoFit/>
          </a:bodyPr>
          <a:lstStyle/>
          <a:p>
            <a:r>
              <a:rPr lang="en-US" dirty="0"/>
              <a:t>Change Color</a:t>
            </a:r>
            <a:endParaRPr lang="en-IL" dirty="0"/>
          </a:p>
        </p:txBody>
      </p:sp>
    </p:spTree>
    <p:extLst>
      <p:ext uri="{BB962C8B-B14F-4D97-AF65-F5344CB8AC3E}">
        <p14:creationId xmlns:p14="http://schemas.microsoft.com/office/powerpoint/2010/main" val="33089281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rPr>
              <a:t>Hinge ,Rigid body</a:t>
            </a:r>
            <a:endParaRPr lang="en-IL" sz="4000" dirty="0">
              <a:solidFill>
                <a:srgbClr val="FFFFFF"/>
              </a:solidFill>
            </a:endParaRPr>
          </a:p>
        </p:txBody>
      </p:sp>
      <p:sp>
        <p:nvSpPr>
          <p:cNvPr id="4" name="TextBox 3">
            <a:extLst>
              <a:ext uri="{FF2B5EF4-FFF2-40B4-BE49-F238E27FC236}">
                <a16:creationId xmlns:a16="http://schemas.microsoft.com/office/drawing/2014/main" id="{2047956A-B700-2F7F-0BAF-91665440A76D}"/>
              </a:ext>
            </a:extLst>
          </p:cNvPr>
          <p:cNvSpPr txBox="1"/>
          <p:nvPr/>
        </p:nvSpPr>
        <p:spPr>
          <a:xfrm>
            <a:off x="6059395" y="2948001"/>
            <a:ext cx="1215397" cy="369332"/>
          </a:xfrm>
          <a:prstGeom prst="rect">
            <a:avLst/>
          </a:prstGeom>
          <a:noFill/>
        </p:spPr>
        <p:txBody>
          <a:bodyPr wrap="none" rtlCol="0">
            <a:spAutoFit/>
          </a:bodyPr>
          <a:lstStyle/>
          <a:p>
            <a:pPr marL="0" algn="r" defTabSz="914400" rtl="1" eaLnBrk="1" latinLnBrk="0" hangingPunct="1"/>
            <a:r>
              <a:rPr lang="en-US" dirty="0"/>
              <a:t>Open Door</a:t>
            </a:r>
            <a:endParaRPr lang="en-IL" dirty="0"/>
          </a:p>
        </p:txBody>
      </p:sp>
      <p:pic>
        <p:nvPicPr>
          <p:cNvPr id="7" name="Picture 6" descr="A silhouette of a person standing in a hallway&#10;&#10;Description automatically generated">
            <a:extLst>
              <a:ext uri="{FF2B5EF4-FFF2-40B4-BE49-F238E27FC236}">
                <a16:creationId xmlns:a16="http://schemas.microsoft.com/office/drawing/2014/main" id="{95DC0C8E-F131-EA01-7BE5-EDF278B836C8}"/>
              </a:ext>
            </a:extLst>
          </p:cNvPr>
          <p:cNvPicPr>
            <a:picLocks noChangeAspect="1"/>
          </p:cNvPicPr>
          <p:nvPr/>
        </p:nvPicPr>
        <p:blipFill>
          <a:blip r:embed="rId3"/>
          <a:stretch>
            <a:fillRect/>
          </a:stretch>
        </p:blipFill>
        <p:spPr>
          <a:xfrm>
            <a:off x="822959" y="1194844"/>
            <a:ext cx="5081915" cy="2858577"/>
          </a:xfrm>
          <a:prstGeom prst="rect">
            <a:avLst/>
          </a:prstGeom>
        </p:spPr>
      </p:pic>
      <p:pic>
        <p:nvPicPr>
          <p:cNvPr id="9" name="Picture 8" descr="A person standing in a room with a door&#10;&#10;Description automatically generated">
            <a:extLst>
              <a:ext uri="{FF2B5EF4-FFF2-40B4-BE49-F238E27FC236}">
                <a16:creationId xmlns:a16="http://schemas.microsoft.com/office/drawing/2014/main" id="{F20D4F0C-1002-DA79-2D14-B5AEFFA6D432}"/>
              </a:ext>
            </a:extLst>
          </p:cNvPr>
          <p:cNvPicPr>
            <a:picLocks noChangeAspect="1"/>
          </p:cNvPicPr>
          <p:nvPr/>
        </p:nvPicPr>
        <p:blipFill>
          <a:blip r:embed="rId4"/>
          <a:stretch>
            <a:fillRect/>
          </a:stretch>
        </p:blipFill>
        <p:spPr>
          <a:xfrm>
            <a:off x="6445826" y="3598287"/>
            <a:ext cx="5568696" cy="3132392"/>
          </a:xfrm>
          <a:prstGeom prst="rect">
            <a:avLst/>
          </a:prstGeom>
        </p:spPr>
      </p:pic>
    </p:spTree>
    <p:extLst>
      <p:ext uri="{BB962C8B-B14F-4D97-AF65-F5344CB8AC3E}">
        <p14:creationId xmlns:p14="http://schemas.microsoft.com/office/powerpoint/2010/main" val="42380921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cs typeface="+mn-cs"/>
              </a:rPr>
              <a:t>Self Built Terrain</a:t>
            </a:r>
            <a:endParaRPr lang="en-IL" sz="4000" dirty="0">
              <a:solidFill>
                <a:srgbClr val="FFFFFF"/>
              </a:solidFill>
              <a:cs typeface="+mn-cs"/>
            </a:endParaRPr>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1129588"/>
            <a:ext cx="12014522" cy="5601091"/>
          </a:xfrm>
        </p:spPr>
        <p:txBody>
          <a:bodyPr>
            <a:normAutofit/>
          </a:bodyPr>
          <a:lstStyle/>
          <a:p>
            <a:pPr marL="457200" indent="-457200" algn="r" defTabSz="914400" rtl="1" eaLnBrk="1" latinLnBrk="0" hangingPunct="1">
              <a:lnSpc>
                <a:spcPct val="90000"/>
              </a:lnSpc>
              <a:spcBef>
                <a:spcPts val="1000"/>
              </a:spcBef>
              <a:buFont typeface="+mj-lt"/>
              <a:buAutoNum type="arabicPeriod"/>
            </a:pPr>
            <a:endParaRPr lang="he-IL" sz="1400" dirty="0">
              <a:solidFill>
                <a:srgbClr val="FFFFFF"/>
              </a:solidFill>
            </a:endParaRPr>
          </a:p>
        </p:txBody>
      </p:sp>
      <p:pic>
        <p:nvPicPr>
          <p:cNvPr id="7" name="Picture 6" descr="A screenshot of a computer&#10;&#10;Description automatically generated">
            <a:extLst>
              <a:ext uri="{FF2B5EF4-FFF2-40B4-BE49-F238E27FC236}">
                <a16:creationId xmlns:a16="http://schemas.microsoft.com/office/drawing/2014/main" id="{35AD7769-788E-5DE4-5672-CBAA1D9711B2}"/>
              </a:ext>
            </a:extLst>
          </p:cNvPr>
          <p:cNvPicPr>
            <a:picLocks noChangeAspect="1"/>
          </p:cNvPicPr>
          <p:nvPr/>
        </p:nvPicPr>
        <p:blipFill>
          <a:blip r:embed="rId3"/>
          <a:stretch>
            <a:fillRect/>
          </a:stretch>
        </p:blipFill>
        <p:spPr>
          <a:xfrm>
            <a:off x="3017346" y="1129587"/>
            <a:ext cx="5735463" cy="5374393"/>
          </a:xfrm>
          <a:prstGeom prst="rect">
            <a:avLst/>
          </a:prstGeom>
        </p:spPr>
      </p:pic>
    </p:spTree>
    <p:extLst>
      <p:ext uri="{BB962C8B-B14F-4D97-AF65-F5344CB8AC3E}">
        <p14:creationId xmlns:p14="http://schemas.microsoft.com/office/powerpoint/2010/main" val="156745378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4">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cs typeface="+mn-cs"/>
              </a:rPr>
              <a:t>Explosion</a:t>
            </a:r>
            <a:endParaRPr lang="en-IL" sz="4000" dirty="0">
              <a:solidFill>
                <a:srgbClr val="FFFFFF"/>
              </a:solidFill>
              <a:cs typeface="+mn-cs"/>
            </a:endParaRPr>
          </a:p>
        </p:txBody>
      </p:sp>
      <p:pic>
        <p:nvPicPr>
          <p:cNvPr id="19" name="WhatsApp Video 2024-08-26 at 14.39.44_3a743783">
            <a:hlinkClick r:id="" action="ppaction://media"/>
            <a:extLst>
              <a:ext uri="{FF2B5EF4-FFF2-40B4-BE49-F238E27FC236}">
                <a16:creationId xmlns:a16="http://schemas.microsoft.com/office/drawing/2014/main" id="{53E78F7F-C14F-FEEF-3816-B3B7E3B75C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58707" y="1129588"/>
            <a:ext cx="7203440" cy="4077419"/>
          </a:xfrm>
          <a:prstGeom prst="rect">
            <a:avLst/>
          </a:prstGeom>
        </p:spPr>
      </p:pic>
    </p:spTree>
    <p:extLst>
      <p:ext uri="{BB962C8B-B14F-4D97-AF65-F5344CB8AC3E}">
        <p14:creationId xmlns:p14="http://schemas.microsoft.com/office/powerpoint/2010/main" val="237082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7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rPr>
              <a:t>LOD ASSETS</a:t>
            </a:r>
            <a:endParaRPr lang="en-IL" sz="4000" dirty="0">
              <a:solidFill>
                <a:srgbClr val="FFFFFF"/>
              </a:solidFill>
            </a:endParaRPr>
          </a:p>
        </p:txBody>
      </p:sp>
      <p:pic>
        <p:nvPicPr>
          <p:cNvPr id="7" name="Picture 6" descr="A screenshot of a computer&#10;&#10;Description automatically generated">
            <a:extLst>
              <a:ext uri="{FF2B5EF4-FFF2-40B4-BE49-F238E27FC236}">
                <a16:creationId xmlns:a16="http://schemas.microsoft.com/office/drawing/2014/main" id="{BB799E5F-F68C-6130-5B9D-EF48FAC0DE17}"/>
              </a:ext>
            </a:extLst>
          </p:cNvPr>
          <p:cNvPicPr>
            <a:picLocks noChangeAspect="1"/>
          </p:cNvPicPr>
          <p:nvPr/>
        </p:nvPicPr>
        <p:blipFill>
          <a:blip r:embed="rId3"/>
          <a:stretch>
            <a:fillRect/>
          </a:stretch>
        </p:blipFill>
        <p:spPr>
          <a:xfrm>
            <a:off x="1949570" y="1243076"/>
            <a:ext cx="7772400" cy="25422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DAAB425-1F4D-EC14-3817-2E1E717E9097}"/>
              </a:ext>
            </a:extLst>
          </p:cNvPr>
          <p:cNvPicPr>
            <a:picLocks noChangeAspect="1"/>
          </p:cNvPicPr>
          <p:nvPr/>
        </p:nvPicPr>
        <p:blipFill>
          <a:blip r:embed="rId4"/>
          <a:stretch>
            <a:fillRect/>
          </a:stretch>
        </p:blipFill>
        <p:spPr>
          <a:xfrm>
            <a:off x="1949570" y="4081121"/>
            <a:ext cx="7772400" cy="2545758"/>
          </a:xfrm>
          <a:prstGeom prst="rect">
            <a:avLst/>
          </a:prstGeom>
        </p:spPr>
      </p:pic>
    </p:spTree>
    <p:extLst>
      <p:ext uri="{BB962C8B-B14F-4D97-AF65-F5344CB8AC3E}">
        <p14:creationId xmlns:p14="http://schemas.microsoft.com/office/powerpoint/2010/main" val="104797760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cs typeface="+mn-cs"/>
              </a:rPr>
              <a:t>Switch Camera angle</a:t>
            </a:r>
            <a:endParaRPr lang="en-IL" sz="4000" dirty="0">
              <a:solidFill>
                <a:srgbClr val="FFFFFF"/>
              </a:solidFill>
              <a:cs typeface="+mn-cs"/>
            </a:endParaRPr>
          </a:p>
        </p:txBody>
      </p:sp>
      <p:pic>
        <p:nvPicPr>
          <p:cNvPr id="4" name="Picture 3" descr="A person standing in a hallway&#10;&#10;Description automatically generated">
            <a:extLst>
              <a:ext uri="{FF2B5EF4-FFF2-40B4-BE49-F238E27FC236}">
                <a16:creationId xmlns:a16="http://schemas.microsoft.com/office/drawing/2014/main" id="{37F88D91-38CF-653C-669B-7FE1FF494EA9}"/>
              </a:ext>
            </a:extLst>
          </p:cNvPr>
          <p:cNvPicPr>
            <a:picLocks noChangeAspect="1"/>
          </p:cNvPicPr>
          <p:nvPr/>
        </p:nvPicPr>
        <p:blipFill>
          <a:blip r:embed="rId3"/>
          <a:stretch>
            <a:fillRect/>
          </a:stretch>
        </p:blipFill>
        <p:spPr>
          <a:xfrm>
            <a:off x="1207008" y="1435609"/>
            <a:ext cx="4690872" cy="2638616"/>
          </a:xfrm>
          <a:prstGeom prst="rect">
            <a:avLst/>
          </a:prstGeom>
        </p:spPr>
      </p:pic>
      <p:pic>
        <p:nvPicPr>
          <p:cNvPr id="8" name="Picture 7" descr="A room with a yellow door&#10;&#10;Description automatically generated">
            <a:extLst>
              <a:ext uri="{FF2B5EF4-FFF2-40B4-BE49-F238E27FC236}">
                <a16:creationId xmlns:a16="http://schemas.microsoft.com/office/drawing/2014/main" id="{461E54E3-0587-E1B5-1A49-0A72B8459980}"/>
              </a:ext>
            </a:extLst>
          </p:cNvPr>
          <p:cNvPicPr>
            <a:picLocks noChangeAspect="1"/>
          </p:cNvPicPr>
          <p:nvPr/>
        </p:nvPicPr>
        <p:blipFill>
          <a:blip r:embed="rId4"/>
          <a:stretch>
            <a:fillRect/>
          </a:stretch>
        </p:blipFill>
        <p:spPr>
          <a:xfrm>
            <a:off x="6781052" y="4255976"/>
            <a:ext cx="4399472" cy="2474703"/>
          </a:xfrm>
          <a:prstGeom prst="rect">
            <a:avLst/>
          </a:prstGeom>
        </p:spPr>
      </p:pic>
      <p:sp>
        <p:nvSpPr>
          <p:cNvPr id="11" name="TextBox 10">
            <a:extLst>
              <a:ext uri="{FF2B5EF4-FFF2-40B4-BE49-F238E27FC236}">
                <a16:creationId xmlns:a16="http://schemas.microsoft.com/office/drawing/2014/main" id="{22CDBD44-689F-6F87-F3B0-83CAA38FF057}"/>
              </a:ext>
            </a:extLst>
          </p:cNvPr>
          <p:cNvSpPr txBox="1"/>
          <p:nvPr/>
        </p:nvSpPr>
        <p:spPr>
          <a:xfrm>
            <a:off x="5280056" y="3104729"/>
            <a:ext cx="3001992" cy="1477328"/>
          </a:xfrm>
          <a:prstGeom prst="rect">
            <a:avLst/>
          </a:prstGeom>
          <a:noFill/>
        </p:spPr>
        <p:txBody>
          <a:bodyPr wrap="square" rtlCol="0">
            <a:spAutoFit/>
          </a:bodyPr>
          <a:lstStyle/>
          <a:p>
            <a:r>
              <a:rPr lang="en-US" b="1" dirty="0"/>
              <a:t>Pressing the mouse wheel while holding the right-click button</a:t>
            </a:r>
            <a:r>
              <a:rPr lang="en-US" dirty="0"/>
              <a:t> will switch the camera angle from one shoulder to the other.</a:t>
            </a:r>
            <a:endParaRPr lang="en-IL" dirty="0"/>
          </a:p>
        </p:txBody>
      </p:sp>
    </p:spTree>
    <p:extLst>
      <p:ext uri="{BB962C8B-B14F-4D97-AF65-F5344CB8AC3E}">
        <p14:creationId xmlns:p14="http://schemas.microsoft.com/office/powerpoint/2010/main" val="40044805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rPr>
              <a:t>Animator</a:t>
            </a:r>
            <a:endParaRPr lang="en-IL" sz="4000" dirty="0">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B5845CD9-2956-DB94-1115-3A8910A2094F}"/>
              </a:ext>
            </a:extLst>
          </p:cNvPr>
          <p:cNvPicPr>
            <a:picLocks noChangeAspect="1"/>
          </p:cNvPicPr>
          <p:nvPr/>
        </p:nvPicPr>
        <p:blipFill>
          <a:blip r:embed="rId3"/>
          <a:stretch>
            <a:fillRect/>
          </a:stretch>
        </p:blipFill>
        <p:spPr>
          <a:xfrm>
            <a:off x="1846053" y="1725022"/>
            <a:ext cx="7772400" cy="3407953"/>
          </a:xfrm>
          <a:prstGeom prst="rect">
            <a:avLst/>
          </a:prstGeom>
        </p:spPr>
      </p:pic>
    </p:spTree>
    <p:extLst>
      <p:ext uri="{BB962C8B-B14F-4D97-AF65-F5344CB8AC3E}">
        <p14:creationId xmlns:p14="http://schemas.microsoft.com/office/powerpoint/2010/main" val="36552481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0" eaLnBrk="1" latinLnBrk="0" hangingPunct="1">
              <a:lnSpc>
                <a:spcPct val="90000"/>
              </a:lnSpc>
              <a:spcBef>
                <a:spcPct val="0"/>
              </a:spcBef>
              <a:buNone/>
            </a:pPr>
            <a:r>
              <a:rPr lang="en-US" sz="4000" dirty="0">
                <a:solidFill>
                  <a:srgbClr val="FFFFFF"/>
                </a:solidFill>
                <a:cs typeface="+mn-cs"/>
              </a:rPr>
              <a:t>Building Room + Staircase </a:t>
            </a:r>
            <a:endParaRPr lang="en-IL" sz="4000" dirty="0">
              <a:solidFill>
                <a:srgbClr val="FFFFFF"/>
              </a:solidFill>
              <a:cs typeface="+mn-cs"/>
            </a:endParaRPr>
          </a:p>
        </p:txBody>
      </p:sp>
      <p:pic>
        <p:nvPicPr>
          <p:cNvPr id="4" name="Picture 3" descr="A person walking on a stage&#10;&#10;Description automatically generated">
            <a:extLst>
              <a:ext uri="{FF2B5EF4-FFF2-40B4-BE49-F238E27FC236}">
                <a16:creationId xmlns:a16="http://schemas.microsoft.com/office/drawing/2014/main" id="{C4098F43-0ACA-22D4-1D3E-D527AF0CB430}"/>
              </a:ext>
            </a:extLst>
          </p:cNvPr>
          <p:cNvPicPr>
            <a:picLocks noChangeAspect="1"/>
          </p:cNvPicPr>
          <p:nvPr/>
        </p:nvPicPr>
        <p:blipFill>
          <a:blip r:embed="rId3"/>
          <a:stretch>
            <a:fillRect/>
          </a:stretch>
        </p:blipFill>
        <p:spPr>
          <a:xfrm>
            <a:off x="6491546" y="3556444"/>
            <a:ext cx="5522976" cy="3106674"/>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64FD3B11-92B6-864D-F590-7964238C9D2A}"/>
              </a:ext>
            </a:extLst>
          </p:cNvPr>
          <p:cNvPicPr>
            <a:picLocks noChangeAspect="1"/>
          </p:cNvPicPr>
          <p:nvPr/>
        </p:nvPicPr>
        <p:blipFill>
          <a:blip r:embed="rId4"/>
          <a:stretch>
            <a:fillRect/>
          </a:stretch>
        </p:blipFill>
        <p:spPr>
          <a:xfrm>
            <a:off x="877824" y="1129588"/>
            <a:ext cx="5522976" cy="3106674"/>
          </a:xfrm>
          <a:prstGeom prst="rect">
            <a:avLst/>
          </a:prstGeom>
        </p:spPr>
      </p:pic>
    </p:spTree>
    <p:extLst>
      <p:ext uri="{BB962C8B-B14F-4D97-AF65-F5344CB8AC3E}">
        <p14:creationId xmlns:p14="http://schemas.microsoft.com/office/powerpoint/2010/main" val="52349002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r>
              <a:rPr lang="en-US" b="1" dirty="0"/>
              <a:t>Game Backstory + Key Elements</a:t>
            </a:r>
            <a:endParaRPr lang="en-US" dirty="0"/>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1129588"/>
            <a:ext cx="12014522" cy="5601091"/>
          </a:xfrm>
        </p:spPr>
        <p:txBody>
          <a:bodyPr>
            <a:normAutofit/>
          </a:bodyPr>
          <a:lstStyle/>
          <a:p>
            <a:pPr marL="342900" indent="-342900" algn="l">
              <a:buFont typeface="Arial" panose="020B0604020202020204" pitchFamily="34" charset="0"/>
              <a:buChar char="•"/>
            </a:pPr>
            <a:r>
              <a:rPr lang="en-US" dirty="0"/>
              <a:t>The entry menu takes you to the lobby, where your guide awaits. As soon as you step through the portal, the guide will give you instructions. Once you arrive in the forest—don’t worry, the guide stays with you—you must eliminate five enemies hiding within the woods! Only then can you search for the next portal, which will lead you to the victory screen.</a:t>
            </a:r>
          </a:p>
          <a:p>
            <a:pPr marL="342900" indent="-342900" algn="l">
              <a:buFont typeface="Arial" panose="020B0604020202020204" pitchFamily="34" charset="0"/>
              <a:buChar char="•"/>
            </a:pPr>
            <a:r>
              <a:rPr lang="en-US" dirty="0"/>
              <a:t>You play as the </a:t>
            </a:r>
            <a:r>
              <a:rPr lang="en-US" b="1" dirty="0"/>
              <a:t>Guardian of the Forest</a:t>
            </a:r>
            <a:r>
              <a:rPr lang="en-US" dirty="0"/>
              <a:t>, a dark and mysterious figure who resides in the woods. An enemy ship has arrived, seeking to conquer the forest due to its rich natural minerals. The Guardian (main player) realizes they cannot defeat all the invaders, but if they manage to eliminate five enemies, a portal will open, allowing them to escape. Surviving means living to fight another day and seeking revenge for the forest’s conquest (setting up a sequel).</a:t>
            </a:r>
          </a:p>
          <a:p>
            <a:pPr marL="342900" indent="-342900" algn="l">
              <a:buFont typeface="Arial" panose="020B0604020202020204" pitchFamily="34" charset="0"/>
              <a:buChar char="•"/>
            </a:pPr>
            <a:r>
              <a:rPr lang="en-US" dirty="0"/>
              <a:t>The game includes a </a:t>
            </a:r>
            <a:r>
              <a:rPr lang="en-US" b="1" dirty="0"/>
              <a:t>tutorial level</a:t>
            </a:r>
            <a:r>
              <a:rPr lang="en-US" dirty="0"/>
              <a:t> and </a:t>
            </a:r>
            <a:r>
              <a:rPr lang="en-US" b="1" dirty="0"/>
              <a:t>two main gameplay levels</a:t>
            </a:r>
            <a:r>
              <a:rPr lang="en-US" dirty="0"/>
              <a:t>.</a:t>
            </a:r>
          </a:p>
          <a:p>
            <a:pPr marL="457200" indent="-457200" algn="l" defTabSz="914400" rtl="1" eaLnBrk="1" latinLnBrk="0" hangingPunct="1">
              <a:lnSpc>
                <a:spcPct val="90000"/>
              </a:lnSpc>
              <a:spcBef>
                <a:spcPts val="1000"/>
              </a:spcBef>
              <a:buFont typeface="Arial" panose="020B0604020202020204" pitchFamily="34" charset="0"/>
              <a:buChar char="•"/>
            </a:pPr>
            <a:endParaRPr lang="he-IL" dirty="0">
              <a:effectLst/>
            </a:endParaRPr>
          </a:p>
        </p:txBody>
      </p:sp>
      <p:pic>
        <p:nvPicPr>
          <p:cNvPr id="6" name="Picture 5" descr="A black figure in a room&#10;&#10;Description automatically generated">
            <a:extLst>
              <a:ext uri="{FF2B5EF4-FFF2-40B4-BE49-F238E27FC236}">
                <a16:creationId xmlns:a16="http://schemas.microsoft.com/office/drawing/2014/main" id="{B15B4F1D-707E-233A-83FF-2F27854A86A2}"/>
              </a:ext>
            </a:extLst>
          </p:cNvPr>
          <p:cNvPicPr>
            <a:picLocks noChangeAspect="1"/>
          </p:cNvPicPr>
          <p:nvPr/>
        </p:nvPicPr>
        <p:blipFill>
          <a:blip r:embed="rId3"/>
          <a:stretch>
            <a:fillRect/>
          </a:stretch>
        </p:blipFill>
        <p:spPr>
          <a:xfrm>
            <a:off x="10124500" y="4342667"/>
            <a:ext cx="1778207" cy="2388011"/>
          </a:xfrm>
          <a:prstGeom prst="rect">
            <a:avLst/>
          </a:prstGeom>
        </p:spPr>
      </p:pic>
    </p:spTree>
    <p:extLst>
      <p:ext uri="{BB962C8B-B14F-4D97-AF65-F5344CB8AC3E}">
        <p14:creationId xmlns:p14="http://schemas.microsoft.com/office/powerpoint/2010/main" val="25181024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r>
              <a:rPr lang="en-US" b="1" dirty="0"/>
              <a:t>Explanation of the Scenes</a:t>
            </a:r>
            <a:endParaRPr lang="en-US" dirty="0"/>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1129588"/>
            <a:ext cx="12014522" cy="5601091"/>
          </a:xfrm>
        </p:spPr>
        <p:txBody>
          <a:bodyPr>
            <a:normAutofit/>
          </a:bodyPr>
          <a:lstStyle/>
          <a:p>
            <a:pPr algn="l"/>
            <a:r>
              <a:rPr lang="en-US" b="1" dirty="0"/>
              <a:t>Main Categories of Scenes:</a:t>
            </a:r>
            <a:endParaRPr lang="en-US" dirty="0"/>
          </a:p>
          <a:p>
            <a:pPr algn="l">
              <a:buFont typeface="+mj-lt"/>
              <a:buAutoNum type="arabicPeriod"/>
            </a:pPr>
            <a:r>
              <a:rPr lang="en-US" b="1" dirty="0"/>
              <a:t>Screens</a:t>
            </a:r>
            <a:endParaRPr lang="en-US" dirty="0"/>
          </a:p>
          <a:p>
            <a:pPr marL="742950" lvl="1" indent="-285750" algn="l">
              <a:buFont typeface="+mj-lt"/>
              <a:buAutoNum type="arabicPeriod"/>
            </a:pPr>
            <a:r>
              <a:rPr lang="en-US" dirty="0"/>
              <a:t>Includes the </a:t>
            </a:r>
            <a:r>
              <a:rPr lang="en-US" b="1" dirty="0"/>
              <a:t>main menu</a:t>
            </a:r>
            <a:r>
              <a:rPr lang="en-US" dirty="0"/>
              <a:t>, </a:t>
            </a:r>
            <a:r>
              <a:rPr lang="en-US" b="1" dirty="0"/>
              <a:t>game over screen</a:t>
            </a:r>
            <a:r>
              <a:rPr lang="en-US" dirty="0"/>
              <a:t>, and </a:t>
            </a:r>
            <a:r>
              <a:rPr lang="en-US" b="1" dirty="0"/>
              <a:t>victory screen</a:t>
            </a:r>
            <a:r>
              <a:rPr lang="en-US" dirty="0"/>
              <a:t>—all sharing similar design elements.</a:t>
            </a:r>
          </a:p>
          <a:p>
            <a:pPr algn="l">
              <a:buFont typeface="+mj-lt"/>
              <a:buAutoNum type="arabicPeriod"/>
            </a:pPr>
            <a:r>
              <a:rPr lang="en-US" b="1" dirty="0"/>
              <a:t>Lobby Scene (Scene 1)</a:t>
            </a:r>
            <a:endParaRPr lang="en-US" dirty="0"/>
          </a:p>
          <a:p>
            <a:pPr marL="742950" lvl="1" indent="-285750" algn="l">
              <a:buFont typeface="+mj-lt"/>
              <a:buAutoNum type="arabicPeriod"/>
            </a:pPr>
            <a:r>
              <a:rPr lang="en-US" dirty="0"/>
              <a:t>Functions as the </a:t>
            </a:r>
            <a:r>
              <a:rPr lang="en-US" b="1" dirty="0"/>
              <a:t>introduction</a:t>
            </a:r>
            <a:r>
              <a:rPr lang="en-US" dirty="0"/>
              <a:t> to the game.</a:t>
            </a:r>
          </a:p>
          <a:p>
            <a:pPr marL="742950" lvl="1" indent="-285750" algn="l">
              <a:buFont typeface="+mj-lt"/>
              <a:buAutoNum type="arabicPeriod"/>
            </a:pPr>
            <a:r>
              <a:rPr lang="en-US" dirty="0"/>
              <a:t>The player receives </a:t>
            </a:r>
            <a:r>
              <a:rPr lang="en-US" b="1" dirty="0"/>
              <a:t>instructions</a:t>
            </a:r>
            <a:r>
              <a:rPr lang="en-US" dirty="0"/>
              <a:t> on the mission.</a:t>
            </a:r>
          </a:p>
          <a:p>
            <a:pPr marL="742950" lvl="1" indent="-285750" algn="l">
              <a:buFont typeface="+mj-lt"/>
              <a:buAutoNum type="arabicPeriod"/>
            </a:pPr>
            <a:r>
              <a:rPr lang="en-US" dirty="0"/>
              <a:t>A </a:t>
            </a:r>
            <a:r>
              <a:rPr lang="en-US" b="1" dirty="0"/>
              <a:t>portal</a:t>
            </a:r>
            <a:r>
              <a:rPr lang="en-US" dirty="0"/>
              <a:t> is used to transition into the main game world, the </a:t>
            </a:r>
            <a:r>
              <a:rPr lang="en-US" b="1" dirty="0"/>
              <a:t>dark forest</a:t>
            </a:r>
            <a:r>
              <a:rPr lang="en-US" dirty="0"/>
              <a:t>.</a:t>
            </a:r>
          </a:p>
          <a:p>
            <a:pPr algn="l">
              <a:buFont typeface="+mj-lt"/>
              <a:buAutoNum type="arabicPeriod"/>
            </a:pPr>
            <a:r>
              <a:rPr lang="en-US" b="1" dirty="0"/>
              <a:t>Game Scene (Scene 2)</a:t>
            </a:r>
            <a:endParaRPr lang="en-US" dirty="0"/>
          </a:p>
          <a:p>
            <a:pPr marL="742950" lvl="1" indent="-285750" algn="l">
              <a:buFont typeface="+mj-lt"/>
              <a:buAutoNum type="arabicPeriod"/>
            </a:pPr>
            <a:r>
              <a:rPr lang="en-US" dirty="0"/>
              <a:t>The </a:t>
            </a:r>
            <a:r>
              <a:rPr lang="en-US" b="1" dirty="0"/>
              <a:t>primary gameplay scene</a:t>
            </a:r>
            <a:r>
              <a:rPr lang="en-US" dirty="0"/>
              <a:t>, where the action takes place.</a:t>
            </a:r>
          </a:p>
          <a:p>
            <a:pPr marL="742950" lvl="1" indent="-285750" algn="l">
              <a:buFont typeface="+mj-lt"/>
              <a:buAutoNum type="arabicPeriod"/>
            </a:pPr>
            <a:r>
              <a:rPr lang="en-US" dirty="0"/>
              <a:t>The player </a:t>
            </a:r>
            <a:r>
              <a:rPr lang="en-US" b="1" dirty="0"/>
              <a:t>explores the dark forest</a:t>
            </a:r>
            <a:r>
              <a:rPr lang="en-US" dirty="0"/>
              <a:t>, fights enemies, and progresses toward the objective.</a:t>
            </a:r>
          </a:p>
          <a:p>
            <a:pPr marL="742950" lvl="1" indent="-285750" algn="l">
              <a:buFont typeface="+mj-lt"/>
              <a:buAutoNum type="arabicPeriod"/>
            </a:pPr>
            <a:r>
              <a:rPr lang="en-US" dirty="0"/>
              <a:t>After </a:t>
            </a:r>
            <a:r>
              <a:rPr lang="en-US" b="1" dirty="0"/>
              <a:t>defeating five enemies</a:t>
            </a:r>
            <a:r>
              <a:rPr lang="en-US" dirty="0"/>
              <a:t>, the player can find the </a:t>
            </a:r>
            <a:r>
              <a:rPr lang="en-US" b="1" dirty="0"/>
              <a:t>portal to the victory screen</a:t>
            </a:r>
            <a:r>
              <a:rPr lang="en-US" dirty="0"/>
              <a:t>.</a:t>
            </a:r>
          </a:p>
          <a:p>
            <a:pPr algn="l" defTabSz="914400" rtl="1" eaLnBrk="1" latinLnBrk="0" hangingPunct="1">
              <a:lnSpc>
                <a:spcPct val="90000"/>
              </a:lnSpc>
              <a:spcBef>
                <a:spcPts val="1000"/>
              </a:spcBef>
            </a:pPr>
            <a:endParaRPr lang="he-IL" dirty="0">
              <a:solidFill>
                <a:srgbClr val="FFFFFF"/>
              </a:solidFill>
            </a:endParaRPr>
          </a:p>
        </p:txBody>
      </p:sp>
    </p:spTree>
    <p:extLst>
      <p:ext uri="{BB962C8B-B14F-4D97-AF65-F5344CB8AC3E}">
        <p14:creationId xmlns:p14="http://schemas.microsoft.com/office/powerpoint/2010/main" val="399335996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r>
              <a:rPr lang="en-US" b="1" dirty="0"/>
              <a:t>Entry and Victory Menu</a:t>
            </a:r>
            <a:endParaRPr lang="en-US" dirty="0"/>
          </a:p>
        </p:txBody>
      </p:sp>
      <p:sp>
        <p:nvSpPr>
          <p:cNvPr id="7" name="TextBox 6">
            <a:extLst>
              <a:ext uri="{FF2B5EF4-FFF2-40B4-BE49-F238E27FC236}">
                <a16:creationId xmlns:a16="http://schemas.microsoft.com/office/drawing/2014/main" id="{306DB23F-30A1-16C8-E8F5-FD22F1679784}"/>
              </a:ext>
            </a:extLst>
          </p:cNvPr>
          <p:cNvSpPr txBox="1"/>
          <p:nvPr/>
        </p:nvSpPr>
        <p:spPr>
          <a:xfrm>
            <a:off x="645677" y="3256934"/>
            <a:ext cx="3073706" cy="523220"/>
          </a:xfrm>
          <a:prstGeom prst="rect">
            <a:avLst/>
          </a:prstGeom>
          <a:noFill/>
        </p:spPr>
        <p:txBody>
          <a:bodyPr wrap="square" rtlCol="0">
            <a:spAutoFit/>
          </a:bodyPr>
          <a:lstStyle/>
          <a:p>
            <a:pPr algn="ctr"/>
            <a:r>
              <a:rPr lang="en-US" sz="2800" dirty="0"/>
              <a:t>Lose Menu</a:t>
            </a:r>
            <a:endParaRPr lang="en-IL" sz="2800" dirty="0"/>
          </a:p>
        </p:txBody>
      </p:sp>
      <p:pic>
        <p:nvPicPr>
          <p:cNvPr id="9" name="Picture 8" descr="A cemetery with trees and a cemetery at night&#10;&#10;Description automatically generated with medium confidence">
            <a:extLst>
              <a:ext uri="{FF2B5EF4-FFF2-40B4-BE49-F238E27FC236}">
                <a16:creationId xmlns:a16="http://schemas.microsoft.com/office/drawing/2014/main" id="{06058389-EAF7-0AAC-59A1-76A9925A1051}"/>
              </a:ext>
            </a:extLst>
          </p:cNvPr>
          <p:cNvPicPr>
            <a:picLocks noChangeAspect="1"/>
          </p:cNvPicPr>
          <p:nvPr/>
        </p:nvPicPr>
        <p:blipFill>
          <a:blip r:embed="rId3"/>
          <a:stretch>
            <a:fillRect/>
          </a:stretch>
        </p:blipFill>
        <p:spPr>
          <a:xfrm>
            <a:off x="8566484" y="1521179"/>
            <a:ext cx="3338486" cy="1877899"/>
          </a:xfrm>
          <a:prstGeom prst="rect">
            <a:avLst/>
          </a:prstGeom>
        </p:spPr>
      </p:pic>
      <p:pic>
        <p:nvPicPr>
          <p:cNvPr id="13" name="Picture 12" descr="A cemetery with a tree and a graveyard&#10;&#10;Description automatically generated with medium confidence">
            <a:extLst>
              <a:ext uri="{FF2B5EF4-FFF2-40B4-BE49-F238E27FC236}">
                <a16:creationId xmlns:a16="http://schemas.microsoft.com/office/drawing/2014/main" id="{0A0FCF23-344F-4AAF-4A26-7E849211F4BA}"/>
              </a:ext>
            </a:extLst>
          </p:cNvPr>
          <p:cNvPicPr>
            <a:picLocks noChangeAspect="1"/>
          </p:cNvPicPr>
          <p:nvPr/>
        </p:nvPicPr>
        <p:blipFill>
          <a:blip r:embed="rId4"/>
          <a:stretch>
            <a:fillRect/>
          </a:stretch>
        </p:blipFill>
        <p:spPr>
          <a:xfrm>
            <a:off x="334252" y="3995100"/>
            <a:ext cx="3677895" cy="2068816"/>
          </a:xfrm>
          <a:prstGeom prst="rect">
            <a:avLst/>
          </a:prstGeom>
        </p:spPr>
      </p:pic>
      <p:sp>
        <p:nvSpPr>
          <p:cNvPr id="3" name="TextBox 2">
            <a:extLst>
              <a:ext uri="{FF2B5EF4-FFF2-40B4-BE49-F238E27FC236}">
                <a16:creationId xmlns:a16="http://schemas.microsoft.com/office/drawing/2014/main" id="{47FB4C23-795B-AC54-57D3-A50CEA3C5948}"/>
              </a:ext>
            </a:extLst>
          </p:cNvPr>
          <p:cNvSpPr txBox="1"/>
          <p:nvPr/>
        </p:nvSpPr>
        <p:spPr>
          <a:xfrm>
            <a:off x="8780771" y="850032"/>
            <a:ext cx="2642520" cy="523220"/>
          </a:xfrm>
          <a:prstGeom prst="rect">
            <a:avLst/>
          </a:prstGeom>
          <a:noFill/>
        </p:spPr>
        <p:txBody>
          <a:bodyPr wrap="square" rtlCol="0">
            <a:spAutoFit/>
          </a:bodyPr>
          <a:lstStyle/>
          <a:p>
            <a:pPr algn="ctr"/>
            <a:r>
              <a:rPr lang="en-US" sz="2800" dirty="0"/>
              <a:t>Entry Menu</a:t>
            </a:r>
            <a:endParaRPr lang="en-IL" sz="2800" dirty="0"/>
          </a:p>
        </p:txBody>
      </p:sp>
      <p:sp>
        <p:nvSpPr>
          <p:cNvPr id="4" name="TextBox 3">
            <a:extLst>
              <a:ext uri="{FF2B5EF4-FFF2-40B4-BE49-F238E27FC236}">
                <a16:creationId xmlns:a16="http://schemas.microsoft.com/office/drawing/2014/main" id="{7FC1D99E-0722-9F7B-7023-C59B649E6622}"/>
              </a:ext>
            </a:extLst>
          </p:cNvPr>
          <p:cNvSpPr txBox="1"/>
          <p:nvPr/>
        </p:nvSpPr>
        <p:spPr>
          <a:xfrm>
            <a:off x="4606080" y="1815869"/>
            <a:ext cx="3073706" cy="523220"/>
          </a:xfrm>
          <a:prstGeom prst="rect">
            <a:avLst/>
          </a:prstGeom>
          <a:noFill/>
        </p:spPr>
        <p:txBody>
          <a:bodyPr wrap="square" rtlCol="0">
            <a:spAutoFit/>
          </a:bodyPr>
          <a:lstStyle/>
          <a:p>
            <a:pPr algn="ctr"/>
            <a:r>
              <a:rPr lang="en-US" sz="2800" dirty="0"/>
              <a:t>Victory Menu</a:t>
            </a:r>
            <a:endParaRPr lang="en-IL" sz="2800" dirty="0"/>
          </a:p>
        </p:txBody>
      </p:sp>
      <p:pic>
        <p:nvPicPr>
          <p:cNvPr id="8" name="Picture 7">
            <a:extLst>
              <a:ext uri="{FF2B5EF4-FFF2-40B4-BE49-F238E27FC236}">
                <a16:creationId xmlns:a16="http://schemas.microsoft.com/office/drawing/2014/main" id="{281D55F5-885F-5751-CA37-37B70F07775B}"/>
              </a:ext>
            </a:extLst>
          </p:cNvPr>
          <p:cNvPicPr>
            <a:picLocks noChangeAspect="1"/>
          </p:cNvPicPr>
          <p:nvPr/>
        </p:nvPicPr>
        <p:blipFill>
          <a:blip r:embed="rId5"/>
          <a:stretch>
            <a:fillRect/>
          </a:stretch>
        </p:blipFill>
        <p:spPr>
          <a:xfrm>
            <a:off x="4320713" y="2509794"/>
            <a:ext cx="3644441" cy="2244308"/>
          </a:xfrm>
          <a:prstGeom prst="rect">
            <a:avLst/>
          </a:prstGeom>
        </p:spPr>
      </p:pic>
    </p:spTree>
    <p:extLst>
      <p:ext uri="{BB962C8B-B14F-4D97-AF65-F5344CB8AC3E}">
        <p14:creationId xmlns:p14="http://schemas.microsoft.com/office/powerpoint/2010/main" val="40642239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3">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r>
              <a:rPr lang="en-US" b="1" dirty="0"/>
              <a:t>Lobby Scene - Features</a:t>
            </a:r>
            <a:endParaRPr lang="en-US" dirty="0"/>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848298"/>
            <a:ext cx="12014522" cy="5816279"/>
          </a:xfrm>
        </p:spPr>
        <p:txBody>
          <a:bodyPr>
            <a:noAutofit/>
          </a:bodyPr>
          <a:lstStyle/>
          <a:p>
            <a:pPr algn="l"/>
            <a:r>
              <a:rPr lang="en-US" sz="1900" b="1" dirty="0"/>
              <a:t>In-Game Tutorial: </a:t>
            </a:r>
            <a:r>
              <a:rPr lang="en-US" sz="1900" dirty="0"/>
              <a:t>Upon starting the game in the </a:t>
            </a:r>
            <a:r>
              <a:rPr lang="en-US" sz="1900" b="1" dirty="0"/>
              <a:t>Lobby</a:t>
            </a:r>
            <a:r>
              <a:rPr lang="en-US" sz="1900" dirty="0"/>
              <a:t>, the player receives instructions on the objectives and mission in the game, The </a:t>
            </a:r>
            <a:r>
              <a:rPr lang="en-US" sz="1900" b="1" dirty="0"/>
              <a:t>guide character</a:t>
            </a:r>
            <a:r>
              <a:rPr lang="en-US" sz="1900" dirty="0"/>
              <a:t> provides these instructions, helping players understand their role and what they need to do.</a:t>
            </a:r>
          </a:p>
          <a:p>
            <a:pPr algn="l"/>
            <a:r>
              <a:rPr lang="en-US" sz="1900" b="1" dirty="0"/>
              <a:t>Portal Trigger: </a:t>
            </a:r>
            <a:r>
              <a:rPr lang="en-US" sz="1900" dirty="0"/>
              <a:t>The </a:t>
            </a:r>
            <a:r>
              <a:rPr lang="en-US" sz="1900" b="1" dirty="0"/>
              <a:t>portal</a:t>
            </a:r>
            <a:r>
              <a:rPr lang="en-US" sz="1900" dirty="0"/>
              <a:t> acts as a trigger that transitions players from the Lobby into the actual game world, Additionally, if the player falls in the </a:t>
            </a:r>
            <a:r>
              <a:rPr lang="en-US" sz="1900" b="1" dirty="0"/>
              <a:t>Lobby</a:t>
            </a:r>
            <a:r>
              <a:rPr lang="en-US" sz="1900" dirty="0"/>
              <a:t>, a trigger will bring them back to the start of the Lobby.</a:t>
            </a:r>
          </a:p>
          <a:p>
            <a:pPr algn="l"/>
            <a:r>
              <a:rPr lang="en-US" sz="1900" b="1" dirty="0"/>
              <a:t>Collision System: </a:t>
            </a:r>
            <a:r>
              <a:rPr lang="en-US" sz="1900" dirty="0"/>
              <a:t>Players can walk on the surface to interact with the </a:t>
            </a:r>
            <a:r>
              <a:rPr lang="en-US" sz="1900" b="1" dirty="0"/>
              <a:t>guide dog</a:t>
            </a:r>
            <a:r>
              <a:rPr lang="en-US" sz="1900" dirty="0"/>
              <a:t> and change its color to blue, If the player collides with the dog, it will </a:t>
            </a:r>
            <a:r>
              <a:rPr lang="en-US" sz="1900" b="1" dirty="0"/>
              <a:t>bark</a:t>
            </a:r>
            <a:r>
              <a:rPr lang="en-US" sz="1900" dirty="0"/>
              <a:t> to alert the player of the collision.</a:t>
            </a:r>
          </a:p>
          <a:p>
            <a:pPr algn="l"/>
            <a:r>
              <a:rPr lang="en-US" sz="1900" b="1" dirty="0"/>
              <a:t>Scene-to-Scene Parameter Transfer: </a:t>
            </a:r>
            <a:r>
              <a:rPr lang="en-US" sz="1900" dirty="0"/>
              <a:t>The player's </a:t>
            </a:r>
            <a:r>
              <a:rPr lang="en-US" sz="1900" b="1" dirty="0"/>
              <a:t>health</a:t>
            </a:r>
            <a:r>
              <a:rPr lang="en-US" sz="1900" dirty="0"/>
              <a:t> from the Lobby scene is transferred to the next scene (the game world), The </a:t>
            </a:r>
            <a:r>
              <a:rPr lang="en-US" sz="1900" b="1" dirty="0"/>
              <a:t>guide dog</a:t>
            </a:r>
            <a:r>
              <a:rPr lang="en-US" sz="1900" dirty="0"/>
              <a:t> continues with the player into the next scene, following the color the player has selected.</a:t>
            </a:r>
          </a:p>
          <a:p>
            <a:pPr algn="l"/>
            <a:r>
              <a:rPr lang="en-US" sz="1900" b="1" dirty="0"/>
              <a:t>Hinge Mechanism: </a:t>
            </a:r>
            <a:r>
              <a:rPr lang="en-US" sz="1900" dirty="0"/>
              <a:t>In the Lobby, a </a:t>
            </a:r>
            <a:r>
              <a:rPr lang="en-US" sz="1900" b="1" dirty="0"/>
              <a:t>hinge</a:t>
            </a:r>
            <a:r>
              <a:rPr lang="en-US" sz="1900" dirty="0"/>
              <a:t> is used for the door opening, allowing players to interact with it.</a:t>
            </a:r>
          </a:p>
          <a:p>
            <a:pPr algn="l"/>
            <a:r>
              <a:rPr lang="en-US" sz="1900" b="1" dirty="0"/>
              <a:t>Assets: </a:t>
            </a:r>
            <a:r>
              <a:rPr lang="en-US" sz="1900" dirty="0"/>
              <a:t>The </a:t>
            </a:r>
            <a:r>
              <a:rPr lang="en-US" sz="1900" b="1" dirty="0"/>
              <a:t>guide dog</a:t>
            </a:r>
            <a:r>
              <a:rPr lang="en-US" sz="1900" dirty="0"/>
              <a:t> is an important asset in the game, providing both functional and interactive elements for the player.</a:t>
            </a:r>
          </a:p>
          <a:p>
            <a:pPr algn="l"/>
            <a:r>
              <a:rPr lang="en-US" sz="1900" b="1" dirty="0"/>
              <a:t>Camera Angle Change: </a:t>
            </a:r>
            <a:r>
              <a:rPr lang="en-US" sz="1900" dirty="0"/>
              <a:t>Inside the </a:t>
            </a:r>
            <a:r>
              <a:rPr lang="en-US" sz="1900" b="1" dirty="0"/>
              <a:t>Lobby</a:t>
            </a:r>
            <a:r>
              <a:rPr lang="en-US" sz="1900" dirty="0"/>
              <a:t>, players can adjust the camera angle using the </a:t>
            </a:r>
            <a:r>
              <a:rPr lang="en-US" sz="1900" b="1" dirty="0"/>
              <a:t>mouse scroll wheel</a:t>
            </a:r>
            <a:r>
              <a:rPr lang="en-US" sz="1900" dirty="0"/>
              <a:t>., By right-clicking, the player can switch the camera view from one shoulder to the other, giving them better control over the perspective.</a:t>
            </a:r>
          </a:p>
          <a:p>
            <a:pPr algn="l"/>
            <a:r>
              <a:rPr lang="en-US" sz="1900" b="1" dirty="0"/>
              <a:t>Teleport Mechanism: </a:t>
            </a:r>
            <a:r>
              <a:rPr lang="en-US" sz="1900" dirty="0"/>
              <a:t>The player can use a </a:t>
            </a:r>
            <a:r>
              <a:rPr lang="en-US" sz="1900" b="1" dirty="0"/>
              <a:t>teleportation</a:t>
            </a:r>
            <a:r>
              <a:rPr lang="en-US" sz="1900" dirty="0"/>
              <a:t> mechanic to quickly move from one point to another, especially useful in transitioning from the Lobby to the game world.</a:t>
            </a:r>
          </a:p>
          <a:p>
            <a:pPr algn="l"/>
            <a:r>
              <a:rPr lang="en-US" sz="1900" b="1" dirty="0"/>
              <a:t>Building Mechanism: </a:t>
            </a:r>
            <a:r>
              <a:rPr lang="en-US" sz="1900" dirty="0"/>
              <a:t>The Lobby scene includes the ability to </a:t>
            </a:r>
            <a:r>
              <a:rPr lang="en-US" sz="1900" b="1" dirty="0"/>
              <a:t>build a house</a:t>
            </a:r>
            <a:r>
              <a:rPr lang="en-US" sz="1900" dirty="0"/>
              <a:t> and use </a:t>
            </a:r>
            <a:r>
              <a:rPr lang="en-US" sz="1900" b="1" dirty="0"/>
              <a:t>stairs</a:t>
            </a:r>
            <a:r>
              <a:rPr lang="en-US" sz="1900" dirty="0"/>
              <a:t>, enhancing the player's interaction with the environment.</a:t>
            </a:r>
          </a:p>
          <a:p>
            <a:pPr marL="457200" indent="-457200" algn="l" defTabSz="914400" rtl="1" eaLnBrk="1" latinLnBrk="0" hangingPunct="1">
              <a:lnSpc>
                <a:spcPct val="90000"/>
              </a:lnSpc>
              <a:spcBef>
                <a:spcPts val="1000"/>
              </a:spcBef>
              <a:buFont typeface="+mj-lt"/>
              <a:buAutoNum type="arabicPeriod"/>
            </a:pPr>
            <a:endParaRPr lang="he-IL" sz="1900" dirty="0">
              <a:solidFill>
                <a:srgbClr val="FFFFFF"/>
              </a:solidFill>
            </a:endParaRPr>
          </a:p>
        </p:txBody>
      </p:sp>
    </p:spTree>
    <p:extLst>
      <p:ext uri="{BB962C8B-B14F-4D97-AF65-F5344CB8AC3E}">
        <p14:creationId xmlns:p14="http://schemas.microsoft.com/office/powerpoint/2010/main" val="37513977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r>
              <a:rPr lang="en-US" b="1" dirty="0"/>
              <a:t>Game Scene - Features</a:t>
            </a:r>
            <a:endParaRPr lang="en-US" dirty="0"/>
          </a:p>
        </p:txBody>
      </p:sp>
      <p:sp>
        <p:nvSpPr>
          <p:cNvPr id="3" name="Subtitle 2">
            <a:extLst>
              <a:ext uri="{FF2B5EF4-FFF2-40B4-BE49-F238E27FC236}">
                <a16:creationId xmlns:a16="http://schemas.microsoft.com/office/drawing/2014/main" id="{6E10AAAB-2A79-57B9-2760-A91E4C325511}"/>
              </a:ext>
            </a:extLst>
          </p:cNvPr>
          <p:cNvSpPr>
            <a:spLocks noGrp="1"/>
          </p:cNvSpPr>
          <p:nvPr>
            <p:ph type="subTitle" idx="1"/>
          </p:nvPr>
        </p:nvSpPr>
        <p:spPr>
          <a:xfrm>
            <a:off x="0" y="1129588"/>
            <a:ext cx="12014522" cy="5601091"/>
          </a:xfrm>
        </p:spPr>
        <p:txBody>
          <a:bodyPr>
            <a:normAutofit/>
          </a:bodyPr>
          <a:lstStyle/>
          <a:p>
            <a:pPr marL="228600" indent="-228600" algn="l" defTabSz="914400" rtl="0" eaLnBrk="1" latinLnBrk="0" hangingPunct="1">
              <a:lnSpc>
                <a:spcPct val="90000"/>
              </a:lnSpc>
              <a:spcBef>
                <a:spcPts val="1000"/>
              </a:spcBef>
              <a:buFont typeface="+mj-lt"/>
              <a:buAutoNum type="arabicPeriod"/>
            </a:pPr>
            <a:r>
              <a:rPr lang="en-US" sz="1200" dirty="0"/>
              <a:t>Victory menu appears if you kill 5 enemies.</a:t>
            </a:r>
          </a:p>
          <a:p>
            <a:pPr marL="228600" indent="-228600" algn="l" defTabSz="914400" rtl="0" eaLnBrk="1" latinLnBrk="0" hangingPunct="1">
              <a:lnSpc>
                <a:spcPct val="90000"/>
              </a:lnSpc>
              <a:spcBef>
                <a:spcPts val="1000"/>
              </a:spcBef>
              <a:buFont typeface="+mj-lt"/>
              <a:buAutoNum type="arabicPeriod"/>
            </a:pPr>
            <a:r>
              <a:rPr lang="en-US" sz="1200" dirty="0"/>
              <a:t>Loss menu appears if you're killed by an enemy.</a:t>
            </a:r>
          </a:p>
          <a:p>
            <a:pPr marL="228600" indent="-228600" algn="l" defTabSz="914400" rtl="0" eaLnBrk="1" latinLnBrk="0" hangingPunct="1">
              <a:lnSpc>
                <a:spcPct val="90000"/>
              </a:lnSpc>
              <a:spcBef>
                <a:spcPts val="1000"/>
              </a:spcBef>
              <a:buFont typeface="+mj-lt"/>
              <a:buAutoNum type="arabicPeriod"/>
            </a:pPr>
            <a:r>
              <a:rPr lang="en-US" sz="1200" dirty="0"/>
              <a:t>Pressing the ESC key brings up the loss menu, asking whether you want to continue playing or quit.</a:t>
            </a:r>
          </a:p>
          <a:p>
            <a:pPr marL="228600" indent="-228600" algn="l" defTabSz="914400" rtl="0" eaLnBrk="1" latinLnBrk="0" hangingPunct="1">
              <a:lnSpc>
                <a:spcPct val="90000"/>
              </a:lnSpc>
              <a:spcBef>
                <a:spcPts val="1000"/>
              </a:spcBef>
              <a:buFont typeface="+mj-lt"/>
              <a:buAutoNum type="arabicPeriod"/>
            </a:pPr>
            <a:r>
              <a:rPr lang="en-US" sz="1200" dirty="0"/>
              <a:t>Triggers: When you're shot from an unknown direction, a red marker appears indicating the general direction of the shot.</a:t>
            </a:r>
          </a:p>
          <a:p>
            <a:pPr marL="228600" indent="-228600" algn="l" defTabSz="914400" rtl="0" eaLnBrk="1" latinLnBrk="0" hangingPunct="1">
              <a:lnSpc>
                <a:spcPct val="90000"/>
              </a:lnSpc>
              <a:spcBef>
                <a:spcPts val="1000"/>
              </a:spcBef>
              <a:buFont typeface="+mj-lt"/>
              <a:buAutoNum type="arabicPeriod"/>
            </a:pPr>
            <a:r>
              <a:rPr lang="en-US" sz="1200" dirty="0"/>
              <a:t>In the forest, pressing the 'E' key throws a ball – when two balls collide, a noise is heard.</a:t>
            </a:r>
          </a:p>
          <a:p>
            <a:pPr marL="228600" indent="-228600" algn="l" defTabSz="914400" rtl="0" eaLnBrk="1" latinLnBrk="0" hangingPunct="1">
              <a:lnSpc>
                <a:spcPct val="90000"/>
              </a:lnSpc>
              <a:spcBef>
                <a:spcPts val="1000"/>
              </a:spcBef>
              <a:buFont typeface="+mj-lt"/>
              <a:buAutoNum type="arabicPeriod"/>
            </a:pPr>
            <a:r>
              <a:rPr lang="en-US" sz="1200" dirty="0"/>
              <a:t>The entire game terrain was designed using assets and hills based on class lessons (continuation of task 2).</a:t>
            </a:r>
          </a:p>
          <a:p>
            <a:pPr marL="228600" indent="-228600" algn="l" defTabSz="914400" rtl="0" eaLnBrk="1" latinLnBrk="0" hangingPunct="1">
              <a:lnSpc>
                <a:spcPct val="90000"/>
              </a:lnSpc>
              <a:spcBef>
                <a:spcPts val="1000"/>
              </a:spcBef>
              <a:buFont typeface="+mj-lt"/>
              <a:buAutoNum type="arabicPeriod"/>
            </a:pPr>
            <a:r>
              <a:rPr lang="en-US" sz="1200" dirty="0"/>
              <a:t>Patrol with pauses: 11 enemies patrol the area, take breaks, and are aware of their surroundings to find the player.</a:t>
            </a:r>
          </a:p>
          <a:p>
            <a:pPr marL="228600" indent="-228600" algn="l" defTabSz="914400" rtl="0" eaLnBrk="1" latinLnBrk="0" hangingPunct="1">
              <a:lnSpc>
                <a:spcPct val="90000"/>
              </a:lnSpc>
              <a:spcBef>
                <a:spcPts val="1000"/>
              </a:spcBef>
              <a:buFont typeface="+mj-lt"/>
              <a:buAutoNum type="arabicPeriod"/>
            </a:pPr>
            <a:r>
              <a:rPr lang="en-US" sz="1200" dirty="0"/>
              <a:t>Kill and health counters: The kill count uses </a:t>
            </a:r>
            <a:r>
              <a:rPr lang="en-US" sz="1200" dirty="0" err="1"/>
              <a:t>PlayerPrefs</a:t>
            </a:r>
            <a:r>
              <a:rPr lang="en-US" sz="1200" dirty="0"/>
              <a:t> to reload the scene upon death, and the kill count decreases by 1.</a:t>
            </a:r>
          </a:p>
          <a:p>
            <a:pPr marL="228600" indent="-228600" algn="l" defTabSz="914400" rtl="0" eaLnBrk="1" latinLnBrk="0" hangingPunct="1">
              <a:lnSpc>
                <a:spcPct val="90000"/>
              </a:lnSpc>
              <a:spcBef>
                <a:spcPts val="1000"/>
              </a:spcBef>
              <a:buFont typeface="+mj-lt"/>
              <a:buAutoNum type="arabicPeriod"/>
            </a:pPr>
            <a:r>
              <a:rPr lang="en-US" sz="1200" dirty="0"/>
              <a:t>Parameter transfer: The dog’s skeleton can be changed in the lobby when stepping on the blue platform, and the skeleton will remain the same in the forest.</a:t>
            </a:r>
          </a:p>
          <a:p>
            <a:pPr marL="228600" indent="-228600" algn="l" defTabSz="914400" rtl="0" eaLnBrk="1" latinLnBrk="0" hangingPunct="1">
              <a:lnSpc>
                <a:spcPct val="90000"/>
              </a:lnSpc>
              <a:spcBef>
                <a:spcPts val="1000"/>
              </a:spcBef>
              <a:buFont typeface="+mj-lt"/>
              <a:buAutoNum type="arabicPeriod"/>
            </a:pPr>
            <a:r>
              <a:rPr lang="en-US" sz="1200" dirty="0"/>
              <a:t>Assets: Shooting toolkit, house models, graves on the floor, and trees (used for terrain).</a:t>
            </a:r>
          </a:p>
          <a:p>
            <a:pPr marL="228600" indent="-228600" algn="l" defTabSz="914400" rtl="0" eaLnBrk="1" latinLnBrk="0" hangingPunct="1">
              <a:lnSpc>
                <a:spcPct val="90000"/>
              </a:lnSpc>
              <a:spcBef>
                <a:spcPts val="1000"/>
              </a:spcBef>
              <a:buFont typeface="+mj-lt"/>
              <a:buAutoNum type="arabicPeriod"/>
            </a:pPr>
            <a:r>
              <a:rPr lang="en-US" sz="1200" dirty="0"/>
              <a:t>Enemy AI: Includes searching, fleeing, chasing, and navigation, with more than two types of agents moving on different patrol paths (baked separately).</a:t>
            </a:r>
          </a:p>
          <a:p>
            <a:pPr marL="228600" indent="-228600" algn="l" defTabSz="914400" rtl="0" eaLnBrk="1" latinLnBrk="0" hangingPunct="1">
              <a:lnSpc>
                <a:spcPct val="90000"/>
              </a:lnSpc>
              <a:spcBef>
                <a:spcPts val="1000"/>
              </a:spcBef>
              <a:buFont typeface="+mj-lt"/>
              <a:buAutoNum type="arabicPeriod"/>
            </a:pPr>
            <a:r>
              <a:rPr lang="en-US" sz="1200" dirty="0"/>
              <a:t>Animator setup: Defined for the player, dog, enemy, etc.</a:t>
            </a:r>
          </a:p>
          <a:p>
            <a:pPr marL="228600" indent="-228600" algn="l" defTabSz="914400" rtl="0" eaLnBrk="1" latinLnBrk="0" hangingPunct="1">
              <a:lnSpc>
                <a:spcPct val="90000"/>
              </a:lnSpc>
              <a:spcBef>
                <a:spcPts val="1000"/>
              </a:spcBef>
              <a:buFont typeface="+mj-lt"/>
              <a:buAutoNum type="arabicPeriod"/>
            </a:pPr>
            <a:r>
              <a:rPr lang="en-US" sz="1200" dirty="0"/>
              <a:t>Shooting and physical body impact: The player's gun (clearly visible in the game).</a:t>
            </a:r>
          </a:p>
          <a:p>
            <a:pPr marL="228600" indent="-228600" algn="l" defTabSz="914400" rtl="0" eaLnBrk="1" latinLnBrk="0" hangingPunct="1">
              <a:lnSpc>
                <a:spcPct val="90000"/>
              </a:lnSpc>
              <a:spcBef>
                <a:spcPts val="1000"/>
              </a:spcBef>
              <a:buFont typeface="+mj-lt"/>
              <a:buAutoNum type="arabicPeriod"/>
            </a:pPr>
            <a:r>
              <a:rPr lang="en-US" sz="1200" dirty="0"/>
              <a:t>Using Recast with Stealth: Stealth mode activated by right-</a:t>
            </a:r>
            <a:r>
              <a:rPr lang="en-US" sz="1200" dirty="0" err="1"/>
              <a:t>clicking.The</a:t>
            </a:r>
            <a:r>
              <a:rPr lang="en-US" sz="1200" dirty="0"/>
              <a:t> shooting system, for both the player and enemy, uses </a:t>
            </a:r>
            <a:r>
              <a:rPr lang="en-US" sz="1200" dirty="0" err="1"/>
              <a:t>LayerMasks</a:t>
            </a:r>
            <a:r>
              <a:rPr lang="en-US" sz="1200" dirty="0"/>
              <a:t> and Recast to function.</a:t>
            </a:r>
            <a:endParaRPr lang="he-IL" sz="1600" dirty="0">
              <a:solidFill>
                <a:srgbClr val="FFFFFF"/>
              </a:solidFill>
            </a:endParaRPr>
          </a:p>
        </p:txBody>
      </p:sp>
    </p:spTree>
    <p:extLst>
      <p:ext uri="{BB962C8B-B14F-4D97-AF65-F5344CB8AC3E}">
        <p14:creationId xmlns:p14="http://schemas.microsoft.com/office/powerpoint/2010/main" val="456916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fontScale="90000"/>
          </a:bodyPr>
          <a:lstStyle/>
          <a:p>
            <a:pPr algn="ctr" defTabSz="914400" rtl="1" eaLnBrk="1" latinLnBrk="0" hangingPunct="1">
              <a:lnSpc>
                <a:spcPct val="90000"/>
              </a:lnSpc>
              <a:spcBef>
                <a:spcPct val="0"/>
              </a:spcBef>
              <a:buNone/>
            </a:pPr>
            <a:r>
              <a:rPr lang="en-US" dirty="0"/>
              <a:t>Accumulation or loss of score and health</a:t>
            </a:r>
            <a:endParaRPr lang="en-IL" dirty="0">
              <a:solidFill>
                <a:srgbClr val="FFFFFF"/>
              </a:solidFill>
              <a:cs typeface="+mn-cs"/>
            </a:endParaRPr>
          </a:p>
        </p:txBody>
      </p:sp>
      <p:pic>
        <p:nvPicPr>
          <p:cNvPr id="6" name="Picture 5" descr="A video game screen shot of a forest&#10;&#10;Description automatically generated">
            <a:extLst>
              <a:ext uri="{FF2B5EF4-FFF2-40B4-BE49-F238E27FC236}">
                <a16:creationId xmlns:a16="http://schemas.microsoft.com/office/drawing/2014/main" id="{ED3E19B0-5B3A-E634-BAEB-DC396325E5FB}"/>
              </a:ext>
            </a:extLst>
          </p:cNvPr>
          <p:cNvPicPr>
            <a:picLocks noChangeAspect="1"/>
          </p:cNvPicPr>
          <p:nvPr/>
        </p:nvPicPr>
        <p:blipFill>
          <a:blip r:embed="rId3"/>
          <a:stretch>
            <a:fillRect/>
          </a:stretch>
        </p:blipFill>
        <p:spPr>
          <a:xfrm>
            <a:off x="2286000" y="1243011"/>
            <a:ext cx="7772400" cy="4371975"/>
          </a:xfrm>
          <a:prstGeom prst="rect">
            <a:avLst/>
          </a:prstGeom>
        </p:spPr>
      </p:pic>
      <p:sp>
        <p:nvSpPr>
          <p:cNvPr id="8" name="TextBox 7">
            <a:extLst>
              <a:ext uri="{FF2B5EF4-FFF2-40B4-BE49-F238E27FC236}">
                <a16:creationId xmlns:a16="http://schemas.microsoft.com/office/drawing/2014/main" id="{770F2BA1-FC75-9515-A1A4-30CA5DDBDF06}"/>
              </a:ext>
            </a:extLst>
          </p:cNvPr>
          <p:cNvSpPr txBox="1"/>
          <p:nvPr/>
        </p:nvSpPr>
        <p:spPr>
          <a:xfrm>
            <a:off x="152400" y="5322657"/>
            <a:ext cx="1981200" cy="369332"/>
          </a:xfrm>
          <a:prstGeom prst="rect">
            <a:avLst/>
          </a:prstGeom>
          <a:noFill/>
          <a:ln w="76200">
            <a:solidFill>
              <a:schemeClr val="tx1"/>
            </a:solidFill>
          </a:ln>
        </p:spPr>
        <p:txBody>
          <a:bodyPr wrap="square" rtlCol="0">
            <a:spAutoFit/>
          </a:bodyPr>
          <a:lstStyle/>
          <a:p>
            <a:pPr algn="ctr"/>
            <a:r>
              <a:rPr lang="en-US" dirty="0"/>
              <a:t>Life of character</a:t>
            </a:r>
            <a:endParaRPr lang="en-IL" dirty="0"/>
          </a:p>
        </p:txBody>
      </p:sp>
      <p:sp>
        <p:nvSpPr>
          <p:cNvPr id="4" name="Oval 3">
            <a:extLst>
              <a:ext uri="{FF2B5EF4-FFF2-40B4-BE49-F238E27FC236}">
                <a16:creationId xmlns:a16="http://schemas.microsoft.com/office/drawing/2014/main" id="{8DDC7366-53F3-7A40-6C57-FB1F0C91229F}"/>
              </a:ext>
            </a:extLst>
          </p:cNvPr>
          <p:cNvSpPr/>
          <p:nvPr/>
        </p:nvSpPr>
        <p:spPr>
          <a:xfrm>
            <a:off x="1934678" y="5082139"/>
            <a:ext cx="1106905" cy="773590"/>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Oval 10">
            <a:extLst>
              <a:ext uri="{FF2B5EF4-FFF2-40B4-BE49-F238E27FC236}">
                <a16:creationId xmlns:a16="http://schemas.microsoft.com/office/drawing/2014/main" id="{A0F59EDA-FE7C-37F4-9BDB-DB3EF30307B1}"/>
              </a:ext>
            </a:extLst>
          </p:cNvPr>
          <p:cNvSpPr/>
          <p:nvPr/>
        </p:nvSpPr>
        <p:spPr>
          <a:xfrm>
            <a:off x="1923910" y="1052359"/>
            <a:ext cx="1106905" cy="773590"/>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B0B76E7A-3478-C6AA-FD58-E3CAE2AE46EC}"/>
              </a:ext>
            </a:extLst>
          </p:cNvPr>
          <p:cNvSpPr txBox="1"/>
          <p:nvPr/>
        </p:nvSpPr>
        <p:spPr>
          <a:xfrm>
            <a:off x="88739" y="1129588"/>
            <a:ext cx="2016216" cy="646331"/>
          </a:xfrm>
          <a:prstGeom prst="rect">
            <a:avLst/>
          </a:prstGeom>
          <a:noFill/>
          <a:ln w="76200">
            <a:solidFill>
              <a:schemeClr val="tx1"/>
            </a:solidFill>
          </a:ln>
        </p:spPr>
        <p:txBody>
          <a:bodyPr wrap="square" rtlCol="0">
            <a:spAutoFit/>
          </a:bodyPr>
          <a:lstStyle/>
          <a:p>
            <a:pPr algn="ctr"/>
            <a:r>
              <a:rPr lang="en-US" dirty="0"/>
              <a:t>Number of enemies killed</a:t>
            </a:r>
            <a:endParaRPr lang="en-IL" dirty="0"/>
          </a:p>
        </p:txBody>
      </p:sp>
    </p:spTree>
    <p:extLst>
      <p:ext uri="{BB962C8B-B14F-4D97-AF65-F5344CB8AC3E}">
        <p14:creationId xmlns:p14="http://schemas.microsoft.com/office/powerpoint/2010/main" val="19046016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cs typeface="+mn-cs"/>
              </a:rPr>
              <a:t>Textual tutorial in the 3D environment in the Lobby stage</a:t>
            </a:r>
            <a:endParaRPr lang="en-IL" sz="4000" dirty="0">
              <a:solidFill>
                <a:srgbClr val="FFFFFF"/>
              </a:solidFill>
              <a:cs typeface="+mn-cs"/>
            </a:endParaRPr>
          </a:p>
        </p:txBody>
      </p:sp>
      <p:pic>
        <p:nvPicPr>
          <p:cNvPr id="8" name="Picture 7" descr="A person standing in a room with a door&#10;&#10;Description automatically generated">
            <a:extLst>
              <a:ext uri="{FF2B5EF4-FFF2-40B4-BE49-F238E27FC236}">
                <a16:creationId xmlns:a16="http://schemas.microsoft.com/office/drawing/2014/main" id="{FB0B934D-104D-7C71-076F-96D98BF03D99}"/>
              </a:ext>
            </a:extLst>
          </p:cNvPr>
          <p:cNvPicPr>
            <a:picLocks noChangeAspect="1"/>
          </p:cNvPicPr>
          <p:nvPr/>
        </p:nvPicPr>
        <p:blipFill>
          <a:blip r:embed="rId3"/>
          <a:stretch>
            <a:fillRect/>
          </a:stretch>
        </p:blipFill>
        <p:spPr>
          <a:xfrm>
            <a:off x="177477" y="1217665"/>
            <a:ext cx="5584967" cy="3141544"/>
          </a:xfrm>
          <a:prstGeom prst="rect">
            <a:avLst/>
          </a:prstGeom>
        </p:spPr>
      </p:pic>
      <p:pic>
        <p:nvPicPr>
          <p:cNvPr id="6" name="Picture 5">
            <a:extLst>
              <a:ext uri="{FF2B5EF4-FFF2-40B4-BE49-F238E27FC236}">
                <a16:creationId xmlns:a16="http://schemas.microsoft.com/office/drawing/2014/main" id="{EEFF541D-D703-1834-E934-FD58DFD963EA}"/>
              </a:ext>
            </a:extLst>
          </p:cNvPr>
          <p:cNvPicPr>
            <a:picLocks noChangeAspect="1"/>
          </p:cNvPicPr>
          <p:nvPr/>
        </p:nvPicPr>
        <p:blipFill>
          <a:blip r:embed="rId4"/>
          <a:stretch>
            <a:fillRect/>
          </a:stretch>
        </p:blipFill>
        <p:spPr>
          <a:xfrm>
            <a:off x="6429555" y="3042687"/>
            <a:ext cx="5584967" cy="3141544"/>
          </a:xfrm>
          <a:prstGeom prst="rect">
            <a:avLst/>
          </a:prstGeom>
        </p:spPr>
      </p:pic>
    </p:spTree>
    <p:extLst>
      <p:ext uri="{BB962C8B-B14F-4D97-AF65-F5344CB8AC3E}">
        <p14:creationId xmlns:p14="http://schemas.microsoft.com/office/powerpoint/2010/main" val="33810133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zombies in the fog&#10;&#10;Description automatically generated">
            <a:extLst>
              <a:ext uri="{FF2B5EF4-FFF2-40B4-BE49-F238E27FC236}">
                <a16:creationId xmlns:a16="http://schemas.microsoft.com/office/drawing/2014/main" id="{2BEA6D66-42B8-D730-8867-085A7A45E286}"/>
              </a:ext>
            </a:extLst>
          </p:cNvPr>
          <p:cNvPicPr>
            <a:picLocks noChangeAspect="1"/>
          </p:cNvPicPr>
          <p:nvPr/>
        </p:nvPicPr>
        <p:blipFill rotWithShape="1">
          <a:blip r:embed="rId2">
            <a:alphaModFix amt="50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F0736D13-D17E-9528-E104-6BF12E8CFB4F}"/>
              </a:ext>
            </a:extLst>
          </p:cNvPr>
          <p:cNvSpPr>
            <a:spLocks noGrp="1"/>
          </p:cNvSpPr>
          <p:nvPr>
            <p:ph type="ctrTitle"/>
          </p:nvPr>
        </p:nvSpPr>
        <p:spPr>
          <a:xfrm>
            <a:off x="88739" y="127321"/>
            <a:ext cx="11925783" cy="874947"/>
          </a:xfrm>
        </p:spPr>
        <p:txBody>
          <a:bodyPr>
            <a:normAutofit/>
          </a:bodyPr>
          <a:lstStyle/>
          <a:p>
            <a:pPr algn="ctr" defTabSz="914400" rtl="1" eaLnBrk="1" latinLnBrk="0" hangingPunct="1">
              <a:lnSpc>
                <a:spcPct val="90000"/>
              </a:lnSpc>
              <a:spcBef>
                <a:spcPct val="0"/>
              </a:spcBef>
              <a:buNone/>
            </a:pPr>
            <a:r>
              <a:rPr lang="en-US" sz="4000" dirty="0">
                <a:solidFill>
                  <a:srgbClr val="FFFFFF"/>
                </a:solidFill>
                <a:cs typeface="+mn-cs"/>
              </a:rPr>
              <a:t>T</a:t>
            </a:r>
            <a:r>
              <a:rPr lang="he-IL" sz="4000" dirty="0">
                <a:solidFill>
                  <a:srgbClr val="FFFFFF"/>
                </a:solidFill>
                <a:cs typeface="+mn-cs"/>
              </a:rPr>
              <a:t>riggers</a:t>
            </a:r>
            <a:endParaRPr lang="en-IL" sz="4000" dirty="0">
              <a:solidFill>
                <a:srgbClr val="FFFFFF"/>
              </a:solidFill>
              <a:cs typeface="+mn-cs"/>
            </a:endParaRPr>
          </a:p>
        </p:txBody>
      </p:sp>
      <p:pic>
        <p:nvPicPr>
          <p:cNvPr id="6" name="Picture 5" descr="A video game screen shot of a forest&#10;&#10;Description automatically generated">
            <a:extLst>
              <a:ext uri="{FF2B5EF4-FFF2-40B4-BE49-F238E27FC236}">
                <a16:creationId xmlns:a16="http://schemas.microsoft.com/office/drawing/2014/main" id="{F126E965-605C-6BDC-A3FB-618249FFAD05}"/>
              </a:ext>
            </a:extLst>
          </p:cNvPr>
          <p:cNvPicPr>
            <a:picLocks noChangeAspect="1"/>
          </p:cNvPicPr>
          <p:nvPr/>
        </p:nvPicPr>
        <p:blipFill>
          <a:blip r:embed="rId3"/>
          <a:stretch>
            <a:fillRect/>
          </a:stretch>
        </p:blipFill>
        <p:spPr>
          <a:xfrm>
            <a:off x="560890" y="1500393"/>
            <a:ext cx="4940444" cy="2779000"/>
          </a:xfrm>
          <a:prstGeom prst="rect">
            <a:avLst/>
          </a:prstGeom>
        </p:spPr>
      </p:pic>
      <p:pic>
        <p:nvPicPr>
          <p:cNvPr id="7" name="Picture 6">
            <a:extLst>
              <a:ext uri="{FF2B5EF4-FFF2-40B4-BE49-F238E27FC236}">
                <a16:creationId xmlns:a16="http://schemas.microsoft.com/office/drawing/2014/main" id="{B0C66712-7874-A569-B2DF-0CBEE87769D4}"/>
              </a:ext>
            </a:extLst>
          </p:cNvPr>
          <p:cNvPicPr>
            <a:picLocks noChangeAspect="1"/>
          </p:cNvPicPr>
          <p:nvPr/>
        </p:nvPicPr>
        <p:blipFill>
          <a:blip r:embed="rId4"/>
          <a:stretch>
            <a:fillRect/>
          </a:stretch>
        </p:blipFill>
        <p:spPr>
          <a:xfrm>
            <a:off x="5929162" y="2889893"/>
            <a:ext cx="5630779" cy="3167313"/>
          </a:xfrm>
          <a:prstGeom prst="rect">
            <a:avLst/>
          </a:prstGeom>
        </p:spPr>
      </p:pic>
    </p:spTree>
    <p:extLst>
      <p:ext uri="{BB962C8B-B14F-4D97-AF65-F5344CB8AC3E}">
        <p14:creationId xmlns:p14="http://schemas.microsoft.com/office/powerpoint/2010/main" val="232856081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1008</Words>
  <Application>Microsoft Macintosh PowerPoint</Application>
  <PresentationFormat>Widescreen</PresentationFormat>
  <Paragraphs>66</Paragraphs>
  <Slides>17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Forest Protector</vt:lpstr>
      <vt:lpstr>Game Backstory + Key Elements</vt:lpstr>
      <vt:lpstr>Explanation of the Scenes</vt:lpstr>
      <vt:lpstr>Entry and Victory Menu</vt:lpstr>
      <vt:lpstr>Lobby Scene - Features</vt:lpstr>
      <vt:lpstr>Game Scene - Features</vt:lpstr>
      <vt:lpstr>Accumulation or loss of score and health</vt:lpstr>
      <vt:lpstr>Textual tutorial in the 3D environment in the Lobby stage</vt:lpstr>
      <vt:lpstr>Triggers</vt:lpstr>
      <vt:lpstr>Collision</vt:lpstr>
      <vt:lpstr>Hinge ,Rigid body</vt:lpstr>
      <vt:lpstr>Self Built Terrain</vt:lpstr>
      <vt:lpstr>Explosion</vt:lpstr>
      <vt:lpstr>LOD ASSETS</vt:lpstr>
      <vt:lpstr>Switch Camera angle</vt:lpstr>
      <vt:lpstr>Animator</vt:lpstr>
      <vt:lpstr>Building Room + Staircase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nightmare</dc:title>
  <dc:creator>פולק צוף</dc:creator>
  <cp:lastModifiedBy>פולק צוף</cp:lastModifiedBy>
  <cp:revision>52</cp:revision>
  <dcterms:created xsi:type="dcterms:W3CDTF">2024-06-10T13:10:01Z</dcterms:created>
  <dcterms:modified xsi:type="dcterms:W3CDTF">2025-03-03T09:02:41Z</dcterms:modified>
</cp:coreProperties>
</file>